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80" r:id="rId3"/>
    <p:sldId id="281"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8" autoAdjust="0"/>
    <p:restoredTop sz="94660"/>
  </p:normalViewPr>
  <p:slideViewPr>
    <p:cSldViewPr snapToGrid="0">
      <p:cViewPr varScale="1">
        <p:scale>
          <a:sx n="74" d="100"/>
          <a:sy n="74" d="100"/>
        </p:scale>
        <p:origin x="50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AB3A824-1A51-4B26-AD58-A6D8E14F6C04}" type="datetimeFigureOut">
              <a:rPr lang="en-US" smtClean="0"/>
              <a:t>7/16/2020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smtClean="0"/>
              <a:t>
              </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‹Nº›</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8808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3CBC1C18-307B-4F68-A007-B5B542270E8D}" type="datetimeFigureOut">
              <a:rPr lang="en-US" smtClean="0"/>
              <a:t>7/16/2020</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405244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3CBC1C18-307B-4F68-A007-B5B542270E8D}" type="datetimeFigureOut">
              <a:rPr lang="en-US" smtClean="0"/>
              <a:t>7/16/2020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9170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3CBC1C18-307B-4F68-A007-B5B542270E8D}" type="datetimeFigureOut">
              <a:rPr lang="en-US" smtClean="0"/>
              <a:t>7/16/2020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12718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3CBC1C18-307B-4F68-A007-B5B542270E8D}" type="datetimeFigureOut">
              <a:rPr lang="en-US" smtClean="0"/>
              <a:t>7/16/2020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0775838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3CBC1C18-307B-4F68-A007-B5B542270E8D}" type="datetimeFigureOut">
              <a:rPr lang="en-US" smtClean="0"/>
              <a:t>7/16/2020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93395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3CBC1C18-307B-4F68-A007-B5B542270E8D}" type="datetimeFigureOut">
              <a:rPr lang="en-US" smtClean="0"/>
              <a:t>7/16/2020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87911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7/16/2020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6053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7/16/2020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67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7/16/2020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06358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3E5059C3-6A89-4494-99FF-5A4D6FFD50EB}" type="datetimeFigureOut">
              <a:rPr lang="en-US" smtClean="0"/>
              <a:t>7/16/2020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8328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7/16/2020</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41104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7/16/2020</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826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7/16/2020</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7449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7/16/2020</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05755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37D525BB-DA17-4BA0-B3C8-3AC3ABC827E6}" type="datetimeFigureOut">
              <a:rPr lang="en-US" smtClean="0"/>
              <a:t>7/16/2020</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121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16C4C9A-3960-41CF-A4E9-2A8FB932454B}" type="datetimeFigureOut">
              <a:rPr lang="en-US" smtClean="0"/>
              <a:t>7/16/2020</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0200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CBC1C18-307B-4F68-A007-B5B542270E8D}" type="datetimeFigureOut">
              <a:rPr lang="en-US" smtClean="0"/>
              <a:t>7/16/2020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mtClean="0"/>
              <a:t>
              </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660892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27.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jp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8185FC-4E27-441A-8C7C-A522F7F22F8C}"/>
              </a:ext>
            </a:extLst>
          </p:cNvPr>
          <p:cNvSpPr>
            <a:spLocks noGrp="1"/>
          </p:cNvSpPr>
          <p:nvPr>
            <p:ph type="ctrTitle"/>
          </p:nvPr>
        </p:nvSpPr>
        <p:spPr>
          <a:xfrm>
            <a:off x="2526730" y="2005790"/>
            <a:ext cx="6930887" cy="4721088"/>
          </a:xfrm>
        </p:spPr>
        <p:txBody>
          <a:bodyPr>
            <a:normAutofit fontScale="90000"/>
          </a:bodyPr>
          <a:lstStyle/>
          <a:p>
            <a:pPr algn="ctr"/>
            <a:r>
              <a:rPr lang="es-BO" b="1" dirty="0" smtClean="0">
                <a:latin typeface="Algerian" panose="04020705040A02060702" pitchFamily="82" charset="0"/>
              </a:rPr>
              <a:t>              </a:t>
            </a:r>
            <a:br>
              <a:rPr lang="es-BO" b="1" dirty="0" smtClean="0">
                <a:latin typeface="Algerian" panose="04020705040A02060702" pitchFamily="82" charset="0"/>
              </a:rPr>
            </a:br>
            <a:r>
              <a:rPr lang="es-BO" b="1" dirty="0">
                <a:latin typeface="Algerian" panose="04020705040A02060702" pitchFamily="82" charset="0"/>
              </a:rPr>
              <a:t/>
            </a:r>
            <a:br>
              <a:rPr lang="es-BO" b="1" dirty="0">
                <a:latin typeface="Algerian" panose="04020705040A02060702" pitchFamily="82" charset="0"/>
              </a:rPr>
            </a:br>
            <a:r>
              <a:rPr lang="es-BO" b="1" dirty="0" smtClean="0">
                <a:latin typeface="Algerian" panose="04020705040A02060702" pitchFamily="82" charset="0"/>
              </a:rPr>
              <a:t/>
            </a:r>
            <a:br>
              <a:rPr lang="es-BO" b="1" dirty="0" smtClean="0">
                <a:latin typeface="Algerian" panose="04020705040A02060702" pitchFamily="82" charset="0"/>
              </a:rPr>
            </a:br>
            <a:r>
              <a:rPr lang="es-BO" b="1" dirty="0">
                <a:latin typeface="Algerian" panose="04020705040A02060702" pitchFamily="82" charset="0"/>
              </a:rPr>
              <a:t/>
            </a:r>
            <a:br>
              <a:rPr lang="es-BO" b="1" dirty="0">
                <a:latin typeface="Algerian" panose="04020705040A02060702" pitchFamily="82" charset="0"/>
              </a:rPr>
            </a:br>
            <a:r>
              <a:rPr lang="es-BO" b="1" dirty="0" smtClean="0">
                <a:latin typeface="Algerian" panose="04020705040A02060702" pitchFamily="82" charset="0"/>
              </a:rPr>
              <a:t/>
            </a:r>
            <a:br>
              <a:rPr lang="es-BO" b="1" dirty="0" smtClean="0">
                <a:latin typeface="Algerian" panose="04020705040A02060702" pitchFamily="82" charset="0"/>
              </a:rPr>
            </a:br>
            <a:r>
              <a:rPr lang="es-BO" b="1" dirty="0" smtClean="0">
                <a:latin typeface="Algerian" panose="04020705040A02060702" pitchFamily="82" charset="0"/>
              </a:rPr>
              <a:t>PROPIEDADES                COLIGATIVAS</a:t>
            </a:r>
            <a:r>
              <a:rPr lang="es-BO" b="1" dirty="0"/>
              <a:t/>
            </a:r>
            <a:br>
              <a:rPr lang="es-BO" b="1" dirty="0"/>
            </a:br>
            <a:r>
              <a:rPr lang="es-BO" b="1" dirty="0"/>
              <a:t/>
            </a:r>
            <a:br>
              <a:rPr lang="es-BO" b="1" dirty="0"/>
            </a:br>
            <a:r>
              <a:rPr lang="es-BO" b="1" dirty="0"/>
              <a:t/>
            </a:r>
            <a:br>
              <a:rPr lang="es-BO" b="1" dirty="0"/>
            </a:br>
            <a:r>
              <a:rPr lang="es-BO" b="1" dirty="0"/>
              <a:t/>
            </a:r>
            <a:br>
              <a:rPr lang="es-BO" b="1" dirty="0"/>
            </a:br>
            <a:r>
              <a:rPr lang="es-BO" b="1" dirty="0"/>
              <a:t/>
            </a:r>
            <a:br>
              <a:rPr lang="es-BO" b="1" dirty="0"/>
            </a:br>
            <a:endParaRPr lang="es-BO" b="1" dirty="0"/>
          </a:p>
        </p:txBody>
      </p:sp>
      <p:sp>
        <p:nvSpPr>
          <p:cNvPr id="3" name="Subtítulo 2">
            <a:extLst>
              <a:ext uri="{FF2B5EF4-FFF2-40B4-BE49-F238E27FC236}">
                <a16:creationId xmlns="" xmlns:a16="http://schemas.microsoft.com/office/drawing/2014/main" id="{3F65E0E0-5EDE-4DB3-8C2B-9B0430078647}"/>
              </a:ext>
            </a:extLst>
          </p:cNvPr>
          <p:cNvSpPr>
            <a:spLocks noGrp="1"/>
          </p:cNvSpPr>
          <p:nvPr>
            <p:ph type="subTitle" idx="1"/>
          </p:nvPr>
        </p:nvSpPr>
        <p:spPr>
          <a:xfrm>
            <a:off x="3313374" y="207468"/>
            <a:ext cx="5357600" cy="1160213"/>
          </a:xfrm>
        </p:spPr>
        <p:txBody>
          <a:bodyPr>
            <a:normAutofit/>
          </a:bodyPr>
          <a:lstStyle/>
          <a:p>
            <a:pPr algn="ctr"/>
            <a:r>
              <a:rPr lang="es-BO" sz="3200" b="1" dirty="0"/>
              <a:t>LABORATORIO DE QUIMICA</a:t>
            </a:r>
          </a:p>
        </p:txBody>
      </p:sp>
      <p:pic>
        <p:nvPicPr>
          <p:cNvPr id="5" name="Imagen 4" descr="Imagen que contiene botella, tabla, interior, pequeño&#10;&#10;Descripción generada automáticamente">
            <a:extLst>
              <a:ext uri="{FF2B5EF4-FFF2-40B4-BE49-F238E27FC236}">
                <a16:creationId xmlns="" xmlns:a16="http://schemas.microsoft.com/office/drawing/2014/main" id="{EF61B359-F581-457D-9942-A79CE232DF09}"/>
              </a:ext>
            </a:extLst>
          </p:cNvPr>
          <p:cNvPicPr>
            <a:picLocks noChangeAspect="1"/>
          </p:cNvPicPr>
          <p:nvPr/>
        </p:nvPicPr>
        <p:blipFill rotWithShape="1">
          <a:blip r:embed="rId2"/>
          <a:srcRect b="6493"/>
          <a:stretch/>
        </p:blipFill>
        <p:spPr>
          <a:xfrm>
            <a:off x="3928407" y="2907864"/>
            <a:ext cx="3663891" cy="25563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45" y="113335"/>
            <a:ext cx="2710008" cy="1192403"/>
          </a:xfrm>
          <a:prstGeom prst="rect">
            <a:avLst/>
          </a:prstGeom>
        </p:spPr>
      </p:pic>
      <p:grpSp>
        <p:nvGrpSpPr>
          <p:cNvPr id="7" name="Grupo 6"/>
          <p:cNvGrpSpPr>
            <a:grpSpLocks/>
          </p:cNvGrpSpPr>
          <p:nvPr/>
        </p:nvGrpSpPr>
        <p:grpSpPr bwMode="auto">
          <a:xfrm>
            <a:off x="10265984" y="175681"/>
            <a:ext cx="1755140" cy="1695450"/>
            <a:chOff x="783" y="801"/>
            <a:chExt cx="10339" cy="10320"/>
          </a:xfrm>
        </p:grpSpPr>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1675806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pic>
        <p:nvPicPr>
          <p:cNvPr id="10" name="Imagen 9">
            <a:extLst>
              <a:ext uri="{FF2B5EF4-FFF2-40B4-BE49-F238E27FC236}">
                <a16:creationId xmlns="" xmlns:a16="http://schemas.microsoft.com/office/drawing/2014/main" id="{F2983461-6DBC-47C6-8F73-C766BC9D4EC1}"/>
              </a:ext>
            </a:extLst>
          </p:cNvPr>
          <p:cNvPicPr>
            <a:picLocks noChangeAspect="1"/>
          </p:cNvPicPr>
          <p:nvPr/>
        </p:nvPicPr>
        <p:blipFill rotWithShape="1">
          <a:blip r:embed="rId6"/>
          <a:srcRect l="18554" t="13291" r="14993" b="14143"/>
          <a:stretch/>
        </p:blipFill>
        <p:spPr>
          <a:xfrm>
            <a:off x="1880315" y="1817525"/>
            <a:ext cx="8015418" cy="4920934"/>
          </a:xfrm>
          <a:prstGeom prst="rect">
            <a:avLst/>
          </a:prstGeom>
        </p:spPr>
      </p:pic>
      <p:sp>
        <p:nvSpPr>
          <p:cNvPr id="11" name="Rectángulo 10"/>
          <p:cNvSpPr/>
          <p:nvPr/>
        </p:nvSpPr>
        <p:spPr>
          <a:xfrm>
            <a:off x="2240925" y="525078"/>
            <a:ext cx="8542723" cy="1446550"/>
          </a:xfrm>
          <a:prstGeom prst="rect">
            <a:avLst/>
          </a:prstGeom>
          <a:noFill/>
        </p:spPr>
        <p:txBody>
          <a:bodyPr wrap="none" lIns="91440" tIns="45720" rIns="91440" bIns="45720">
            <a:spAutoFit/>
          </a:bodyPr>
          <a:lstStyle/>
          <a:p>
            <a:pPr algn="ctr"/>
            <a:r>
              <a:rPr lang="es-ES" sz="4400" b="0" cap="none" spc="0" dirty="0" smtClean="0">
                <a:ln w="0"/>
                <a:solidFill>
                  <a:schemeClr val="tx1"/>
                </a:solidFill>
                <a:effectLst>
                  <a:outerShdw blurRad="38100" dist="19050" dir="2700000" algn="tl" rotWithShape="0">
                    <a:schemeClr val="dk1">
                      <a:alpha val="40000"/>
                    </a:schemeClr>
                  </a:outerShdw>
                </a:effectLst>
              </a:rPr>
              <a:t>DESCENSO DE LA PRESION DE </a:t>
            </a:r>
          </a:p>
          <a:p>
            <a:pPr algn="ctr"/>
            <a:r>
              <a:rPr lang="es-ES" sz="4400" dirty="0" smtClean="0">
                <a:ln w="0"/>
                <a:effectLst>
                  <a:outerShdw blurRad="38100" dist="19050" dir="2700000" algn="tl" rotWithShape="0">
                    <a:schemeClr val="dk1">
                      <a:alpha val="40000"/>
                    </a:schemeClr>
                  </a:outerShdw>
                </a:effectLst>
              </a:rPr>
              <a:t>VAPOR DEL SOLVENTE</a:t>
            </a:r>
            <a:endParaRPr lang="es-ES" sz="4400" b="0"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7734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 xmlns:a16="http://schemas.microsoft.com/office/drawing/2014/main" id="{1F612E00-64D0-478E-A8E0-5AE5397D37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942059" y="2012914"/>
            <a:ext cx="7258777" cy="4342989"/>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1" name="Rectángulo 10">
            <a:extLst>
              <a:ext uri="{FF2B5EF4-FFF2-40B4-BE49-F238E27FC236}">
                <a16:creationId xmlns="" xmlns:a16="http://schemas.microsoft.com/office/drawing/2014/main" id="{253E865B-2FD5-43AF-99AE-69EC0D732BCA}"/>
              </a:ext>
            </a:extLst>
          </p:cNvPr>
          <p:cNvSpPr/>
          <p:nvPr/>
        </p:nvSpPr>
        <p:spPr>
          <a:xfrm>
            <a:off x="590540" y="2289287"/>
            <a:ext cx="3251385" cy="189512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s-BO" dirty="0"/>
              <a:t>Cualquier disminución en la presión de vapor producirá un aumento en la temperatura de ebullición, ya que la presión del vapor se igualará a la presión atmosférica a mayor temperatura.</a:t>
            </a:r>
          </a:p>
        </p:txBody>
      </p:sp>
      <p:pic>
        <p:nvPicPr>
          <p:cNvPr id="12" name="Imagen 11">
            <a:extLst>
              <a:ext uri="{FF2B5EF4-FFF2-40B4-BE49-F238E27FC236}">
                <a16:creationId xmlns="" xmlns:a16="http://schemas.microsoft.com/office/drawing/2014/main" id="{75BA74A8-5E12-40D6-84B6-45F422EAAB0E}"/>
              </a:ext>
            </a:extLst>
          </p:cNvPr>
          <p:cNvPicPr>
            <a:picLocks noChangeAspect="1"/>
          </p:cNvPicPr>
          <p:nvPr/>
        </p:nvPicPr>
        <p:blipFill rotWithShape="1">
          <a:blip r:embed="rId8"/>
          <a:srcRect l="62000" t="32102" r="15324" b="56351"/>
          <a:stretch/>
        </p:blipFill>
        <p:spPr>
          <a:xfrm>
            <a:off x="905165" y="4802063"/>
            <a:ext cx="2724089" cy="779892"/>
          </a:xfrm>
          <a:prstGeom prst="rect">
            <a:avLst/>
          </a:prstGeom>
        </p:spPr>
      </p:pic>
      <p:sp>
        <p:nvSpPr>
          <p:cNvPr id="13" name="Rectángulo 12"/>
          <p:cNvSpPr/>
          <p:nvPr/>
        </p:nvSpPr>
        <p:spPr>
          <a:xfrm>
            <a:off x="2793548" y="525078"/>
            <a:ext cx="7437485" cy="1446550"/>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AUMENTO DEL PUNTO DE </a:t>
            </a:r>
          </a:p>
          <a:p>
            <a:pPr algn="ctr"/>
            <a:r>
              <a:rPr lang="es-ES" sz="4400" b="0" cap="none" spc="0" dirty="0" smtClean="0">
                <a:ln w="0"/>
                <a:solidFill>
                  <a:schemeClr val="tx1"/>
                </a:solidFill>
                <a:effectLst>
                  <a:outerShdw blurRad="38100" dist="19050" dir="2700000" algn="tl" rotWithShape="0">
                    <a:schemeClr val="dk1">
                      <a:alpha val="40000"/>
                    </a:schemeClr>
                  </a:outerShdw>
                </a:effectLst>
              </a:rPr>
              <a:t>EBULLICION</a:t>
            </a:r>
          </a:p>
        </p:txBody>
      </p:sp>
    </p:spTree>
    <p:extLst>
      <p:ext uri="{BB962C8B-B14F-4D97-AF65-F5344CB8AC3E}">
        <p14:creationId xmlns:p14="http://schemas.microsoft.com/office/powerpoint/2010/main" val="14833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Título 1">
            <a:extLst>
              <a:ext uri="{FF2B5EF4-FFF2-40B4-BE49-F238E27FC236}">
                <a16:creationId xmlns="" xmlns:a16="http://schemas.microsoft.com/office/drawing/2014/main" id="{3699F735-3E52-4819-9489-41A997DE5D44}"/>
              </a:ext>
            </a:extLst>
          </p:cNvPr>
          <p:cNvSpPr>
            <a:spLocks noGrp="1"/>
          </p:cNvSpPr>
          <p:nvPr>
            <p:ph type="title"/>
          </p:nvPr>
        </p:nvSpPr>
        <p:spPr>
          <a:xfrm>
            <a:off x="2353839" y="518363"/>
            <a:ext cx="7242062" cy="1781286"/>
          </a:xfrm>
        </p:spPr>
        <p:txBody>
          <a:bodyPr vert="horz" lIns="91440" tIns="45720" rIns="91440" bIns="45720" rtlCol="0" anchor="t">
            <a:noAutofit/>
          </a:bodyPr>
          <a:lstStyle/>
          <a:p>
            <a:pPr algn="ctr">
              <a:lnSpc>
                <a:spcPct val="100000"/>
              </a:lnSpc>
            </a:pPr>
            <a:r>
              <a:rPr lang="en-US" sz="4000" b="1" dirty="0"/>
              <a:t>AUNMENTO DEL PUNTO DE EBULLICIÓN</a:t>
            </a:r>
          </a:p>
        </p:txBody>
      </p:sp>
      <p:sp>
        <p:nvSpPr>
          <p:cNvPr id="11" name="Text Box 1">
            <a:extLst>
              <a:ext uri="{FF2B5EF4-FFF2-40B4-BE49-F238E27FC236}">
                <a16:creationId xmlns="" xmlns:a16="http://schemas.microsoft.com/office/drawing/2014/main" id="{29084580-476A-4DA4-A80F-25C315573A22}"/>
              </a:ext>
            </a:extLst>
          </p:cNvPr>
          <p:cNvSpPr txBox="1">
            <a:spLocks noChangeArrowheads="1"/>
          </p:cNvSpPr>
          <p:nvPr/>
        </p:nvSpPr>
        <p:spPr bwMode="auto">
          <a:xfrm>
            <a:off x="4024313" y="541338"/>
            <a:ext cx="65087"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BO" sz="800" b="0" i="0" u="none" strike="noStrike" cap="none" normalizeH="0" baseline="0" dirty="0">
                <a:ln>
                  <a:noFill/>
                </a:ln>
                <a:solidFill>
                  <a:schemeClr val="tx1"/>
                </a:solidFill>
                <a:effectLst/>
                <a:latin typeface="Arial" panose="020B0604020202020204" pitchFamily="34" charset="0"/>
                <a:ea typeface="Cambria Math" panose="02040503050406030204" pitchFamily="18" charset="0"/>
              </a:rPr>
              <a:t>𝑏</a:t>
            </a:r>
            <a:endParaRPr kumimoji="0" lang="es-ES" altLang="es-BO" sz="1800" b="0" i="0" u="none" strike="noStrike" cap="none" normalizeH="0" baseline="0" dirty="0">
              <a:ln>
                <a:noFill/>
              </a:ln>
              <a:solidFill>
                <a:schemeClr val="tx1"/>
              </a:solidFill>
              <a:effectLst/>
              <a:latin typeface="Arial" panose="020B0604020202020204" pitchFamily="34" charset="0"/>
            </a:endParaRPr>
          </a:p>
        </p:txBody>
      </p:sp>
      <p:pic>
        <p:nvPicPr>
          <p:cNvPr id="12" name="Imagen 11">
            <a:extLst>
              <a:ext uri="{FF2B5EF4-FFF2-40B4-BE49-F238E27FC236}">
                <a16:creationId xmlns="" xmlns:a16="http://schemas.microsoft.com/office/drawing/2014/main" id="{846700AC-D7E2-4BEE-9FA9-2889A7218662}"/>
              </a:ext>
            </a:extLst>
          </p:cNvPr>
          <p:cNvPicPr>
            <a:picLocks noChangeAspect="1"/>
          </p:cNvPicPr>
          <p:nvPr/>
        </p:nvPicPr>
        <p:blipFill rotWithShape="1">
          <a:blip r:embed="rId6"/>
          <a:srcRect l="26843" t="22300" r="20598" b="22945"/>
          <a:stretch/>
        </p:blipFill>
        <p:spPr>
          <a:xfrm>
            <a:off x="2032067" y="1766695"/>
            <a:ext cx="7885605" cy="461868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69059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Título 1">
            <a:extLst>
              <a:ext uri="{FF2B5EF4-FFF2-40B4-BE49-F238E27FC236}">
                <a16:creationId xmlns="" xmlns:a16="http://schemas.microsoft.com/office/drawing/2014/main" id="{3699F735-3E52-4819-9489-41A997DE5D44}"/>
              </a:ext>
            </a:extLst>
          </p:cNvPr>
          <p:cNvSpPr>
            <a:spLocks noGrp="1"/>
          </p:cNvSpPr>
          <p:nvPr>
            <p:ph type="title"/>
          </p:nvPr>
        </p:nvSpPr>
        <p:spPr>
          <a:xfrm>
            <a:off x="1962162" y="580840"/>
            <a:ext cx="7242062" cy="1781286"/>
          </a:xfrm>
        </p:spPr>
        <p:txBody>
          <a:bodyPr vert="horz" lIns="91440" tIns="45720" rIns="91440" bIns="45720" rtlCol="0" anchor="t">
            <a:noAutofit/>
          </a:bodyPr>
          <a:lstStyle/>
          <a:p>
            <a:pPr algn="ctr">
              <a:lnSpc>
                <a:spcPct val="100000"/>
              </a:lnSpc>
            </a:pPr>
            <a:r>
              <a:rPr lang="en-US" sz="4000" b="1" dirty="0"/>
              <a:t>AUNMENTO DEL PUNTO DE EBULLICIÓN</a:t>
            </a:r>
          </a:p>
        </p:txBody>
      </p:sp>
      <p:sp>
        <p:nvSpPr>
          <p:cNvPr id="11" name="Rectángulo: esquinas redondeadas 5">
            <a:extLst>
              <a:ext uri="{FF2B5EF4-FFF2-40B4-BE49-F238E27FC236}">
                <a16:creationId xmlns="" xmlns:a16="http://schemas.microsoft.com/office/drawing/2014/main" id="{EE901EAF-DD3E-4357-B340-BC4F0E997A9B}"/>
              </a:ext>
            </a:extLst>
          </p:cNvPr>
          <p:cNvSpPr/>
          <p:nvPr/>
        </p:nvSpPr>
        <p:spPr>
          <a:xfrm>
            <a:off x="1020870" y="1895637"/>
            <a:ext cx="5244836" cy="1184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BO" dirty="0">
                <a:solidFill>
                  <a:schemeClr val="bg1"/>
                </a:solidFill>
              </a:rPr>
              <a:t>El ascenso del punto de ebullición depende de la concentración del soluto, siendo la relación directamente proporcional:</a:t>
            </a:r>
          </a:p>
        </p:txBody>
      </p:sp>
      <p:sp>
        <p:nvSpPr>
          <p:cNvPr id="12" name="Rectángulo 11">
            <a:extLst>
              <a:ext uri="{FF2B5EF4-FFF2-40B4-BE49-F238E27FC236}">
                <a16:creationId xmlns="" xmlns:a16="http://schemas.microsoft.com/office/drawing/2014/main" id="{CAA486C3-BDE4-4CB2-BEE9-1592A5D6340B}"/>
              </a:ext>
            </a:extLst>
          </p:cNvPr>
          <p:cNvSpPr/>
          <p:nvPr/>
        </p:nvSpPr>
        <p:spPr>
          <a:xfrm>
            <a:off x="1914289" y="3275631"/>
            <a:ext cx="3457998" cy="461665"/>
          </a:xfrm>
          <a:prstGeom prst="rect">
            <a:avLst/>
          </a:prstGeom>
          <a:solidFill>
            <a:schemeClr val="accent5">
              <a:lumMod val="75000"/>
            </a:schemeClr>
          </a:solidFill>
        </p:spPr>
        <p:txBody>
          <a:bodyPr wrap="none">
            <a:spAutoFit/>
          </a:bodyPr>
          <a:lstStyle/>
          <a:p>
            <a:r>
              <a:rPr lang="es-ES" altLang="es-BO" sz="2400" b="1" dirty="0">
                <a:solidFill>
                  <a:schemeClr val="bg1"/>
                </a:solidFill>
                <a:latin typeface="Arial" panose="020B0604020202020204" pitchFamily="34" charset="0"/>
                <a:ea typeface="Cambria Math" panose="02040503050406030204" pitchFamily="18" charset="0"/>
              </a:rPr>
              <a:t>∆𝑇</a:t>
            </a:r>
            <a:r>
              <a:rPr lang="es-ES" altLang="es-BO" sz="2400" b="1" baseline="-30000" dirty="0">
                <a:solidFill>
                  <a:schemeClr val="bg1"/>
                </a:solidFill>
                <a:latin typeface="Arial" panose="020B0604020202020204" pitchFamily="34" charset="0"/>
                <a:ea typeface="Cambria Math" panose="02040503050406030204" pitchFamily="18" charset="0"/>
              </a:rPr>
              <a:t>𝑏</a:t>
            </a:r>
            <a:r>
              <a:rPr lang="es-ES" altLang="es-BO" sz="2400" b="1" dirty="0">
                <a:solidFill>
                  <a:schemeClr val="bg1"/>
                </a:solidFill>
                <a:latin typeface="Arial" panose="020B0604020202020204" pitchFamily="34" charset="0"/>
                <a:ea typeface="Cambria Math" panose="02040503050406030204" pitchFamily="18" charset="0"/>
              </a:rPr>
              <a:t>  = 𝑇</a:t>
            </a:r>
            <a:r>
              <a:rPr lang="es-ES" altLang="es-BO" sz="2400" b="1" baseline="-30000" dirty="0">
                <a:solidFill>
                  <a:schemeClr val="bg1"/>
                </a:solidFill>
                <a:latin typeface="Arial" panose="020B0604020202020204" pitchFamily="34" charset="0"/>
                <a:ea typeface="Cambria Math" panose="02040503050406030204" pitchFamily="18" charset="0"/>
              </a:rPr>
              <a:t>𝑏</a:t>
            </a:r>
            <a:r>
              <a:rPr lang="es-ES" altLang="es-BO" sz="2400" b="1" dirty="0">
                <a:solidFill>
                  <a:schemeClr val="bg1"/>
                </a:solidFill>
                <a:latin typeface="Arial" panose="020B0604020202020204" pitchFamily="34" charset="0"/>
                <a:ea typeface="Cambria Math" panose="02040503050406030204" pitchFamily="18" charset="0"/>
              </a:rPr>
              <a:t>  − 𝑇</a:t>
            </a:r>
            <a:r>
              <a:rPr lang="es-ES" altLang="es-BO" sz="2400" b="1" baseline="30000" dirty="0">
                <a:solidFill>
                  <a:schemeClr val="bg1"/>
                </a:solidFill>
                <a:latin typeface="Arial" panose="020B0604020202020204" pitchFamily="34" charset="0"/>
                <a:ea typeface="Cambria Math" panose="02040503050406030204" pitchFamily="18" charset="0"/>
              </a:rPr>
              <a:t>𝑂</a:t>
            </a:r>
            <a:r>
              <a:rPr lang="es-ES" altLang="es-BO" sz="2400" b="1" dirty="0">
                <a:solidFill>
                  <a:schemeClr val="bg1"/>
                </a:solidFill>
                <a:latin typeface="Arial" panose="020B0604020202020204" pitchFamily="34" charset="0"/>
                <a:ea typeface="Cambria Math" panose="02040503050406030204" pitchFamily="18" charset="0"/>
              </a:rPr>
              <a:t> = 𝐾</a:t>
            </a:r>
            <a:r>
              <a:rPr lang="es-ES" altLang="es-BO" sz="2400" b="1" baseline="-30000" dirty="0">
                <a:solidFill>
                  <a:schemeClr val="bg1"/>
                </a:solidFill>
                <a:latin typeface="Arial" panose="020B0604020202020204" pitchFamily="34" charset="0"/>
                <a:ea typeface="Cambria Math" panose="02040503050406030204" pitchFamily="18" charset="0"/>
              </a:rPr>
              <a:t>𝑏</a:t>
            </a:r>
            <a:r>
              <a:rPr lang="es-ES" altLang="es-BO" sz="2400" b="1" dirty="0">
                <a:solidFill>
                  <a:schemeClr val="bg1"/>
                </a:solidFill>
                <a:latin typeface="Arial" panose="020B0604020202020204" pitchFamily="34" charset="0"/>
                <a:ea typeface="Cambria Math" panose="02040503050406030204" pitchFamily="18" charset="0"/>
              </a:rPr>
              <a:t>  ∗ 𝑚</a:t>
            </a:r>
            <a:endParaRPr lang="es-BO" sz="3200" b="1" dirty="0"/>
          </a:p>
        </p:txBody>
      </p:sp>
      <p:pic>
        <p:nvPicPr>
          <p:cNvPr id="13" name="Imagen 12">
            <a:extLst>
              <a:ext uri="{FF2B5EF4-FFF2-40B4-BE49-F238E27FC236}">
                <a16:creationId xmlns="" xmlns:a16="http://schemas.microsoft.com/office/drawing/2014/main" id="{B600FD5A-D14D-4190-B830-2D1E5E140719}"/>
              </a:ext>
            </a:extLst>
          </p:cNvPr>
          <p:cNvPicPr>
            <a:picLocks noChangeAspect="1"/>
          </p:cNvPicPr>
          <p:nvPr/>
        </p:nvPicPr>
        <p:blipFill>
          <a:blip r:embed="rId6"/>
          <a:stretch>
            <a:fillRect/>
          </a:stretch>
        </p:blipFill>
        <p:spPr>
          <a:xfrm>
            <a:off x="7737447" y="4332775"/>
            <a:ext cx="2653553" cy="1207363"/>
          </a:xfrm>
          <a:prstGeom prst="rect">
            <a:avLst/>
          </a:prstGeom>
        </p:spPr>
      </p:pic>
      <p:pic>
        <p:nvPicPr>
          <p:cNvPr id="14" name="Imagen 13">
            <a:extLst>
              <a:ext uri="{FF2B5EF4-FFF2-40B4-BE49-F238E27FC236}">
                <a16:creationId xmlns="" xmlns:a16="http://schemas.microsoft.com/office/drawing/2014/main" id="{F0B0A114-6D38-409A-B786-AE80E24B0BE6}"/>
              </a:ext>
            </a:extLst>
          </p:cNvPr>
          <p:cNvPicPr>
            <a:picLocks noChangeAspect="1"/>
          </p:cNvPicPr>
          <p:nvPr/>
        </p:nvPicPr>
        <p:blipFill rotWithShape="1">
          <a:blip r:embed="rId7"/>
          <a:srcRect l="27168" t="53673" r="28343" b="5728"/>
          <a:stretch/>
        </p:blipFill>
        <p:spPr>
          <a:xfrm>
            <a:off x="7199355" y="1749594"/>
            <a:ext cx="4116456" cy="211204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 xmlns:a16="http://schemas.microsoft.com/office/drawing/2014/main" id="{EDF498ED-697E-48C0-8FD2-F6437236F072}"/>
              </a:ext>
            </a:extLst>
          </p:cNvPr>
          <p:cNvPicPr>
            <a:picLocks noChangeAspect="1"/>
          </p:cNvPicPr>
          <p:nvPr/>
        </p:nvPicPr>
        <p:blipFill rotWithShape="1">
          <a:blip r:embed="rId8"/>
          <a:srcRect l="29125" t="37348" r="18623" b="29592"/>
          <a:stretch/>
        </p:blipFill>
        <p:spPr>
          <a:xfrm>
            <a:off x="861391" y="3803396"/>
            <a:ext cx="6370460" cy="2266122"/>
          </a:xfrm>
          <a:prstGeom prst="rect">
            <a:avLst/>
          </a:prstGeom>
        </p:spPr>
      </p:pic>
    </p:spTree>
    <p:extLst>
      <p:ext uri="{BB962C8B-B14F-4D97-AF65-F5344CB8AC3E}">
        <p14:creationId xmlns:p14="http://schemas.microsoft.com/office/powerpoint/2010/main" val="365871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Rectángulo 9">
            <a:extLst>
              <a:ext uri="{FF2B5EF4-FFF2-40B4-BE49-F238E27FC236}">
                <a16:creationId xmlns="" xmlns:a16="http://schemas.microsoft.com/office/drawing/2014/main" id="{FE29999E-D103-42D8-9A31-3A45E6338501}"/>
              </a:ext>
            </a:extLst>
          </p:cNvPr>
          <p:cNvSpPr/>
          <p:nvPr/>
        </p:nvSpPr>
        <p:spPr>
          <a:xfrm>
            <a:off x="2547873" y="786778"/>
            <a:ext cx="5863771" cy="10740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BO" sz="4800" b="1" dirty="0"/>
              <a:t>PROCEDIMIENTO</a:t>
            </a:r>
          </a:p>
        </p:txBody>
      </p:sp>
      <p:sp>
        <p:nvSpPr>
          <p:cNvPr id="11" name="Rectángulo: esquinas redondeadas 6">
            <a:extLst>
              <a:ext uri="{FF2B5EF4-FFF2-40B4-BE49-F238E27FC236}">
                <a16:creationId xmlns="" xmlns:a16="http://schemas.microsoft.com/office/drawing/2014/main" id="{06E0964A-66E9-4FA1-A958-CED5E2C19EFE}"/>
              </a:ext>
            </a:extLst>
          </p:cNvPr>
          <p:cNvSpPr/>
          <p:nvPr/>
        </p:nvSpPr>
        <p:spPr>
          <a:xfrm>
            <a:off x="1025268" y="2337844"/>
            <a:ext cx="7982857" cy="37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b="1" dirty="0" smtClean="0">
                <a:solidFill>
                  <a:schemeClr val="tx1"/>
                </a:solidFill>
              </a:rPr>
              <a:t>DETERMINACIÓN DE LA CONSTANTE EBULLOSCÓPICA (ASCENSO DEL PUNTO DE EBULLICIÓN):</a:t>
            </a:r>
            <a:endParaRPr lang="es-BO" dirty="0">
              <a:solidFill>
                <a:schemeClr val="tx1"/>
              </a:solidFill>
            </a:endParaRPr>
          </a:p>
          <a:p>
            <a:pPr algn="just"/>
            <a:r>
              <a:rPr lang="es-ES" b="1" dirty="0">
                <a:solidFill>
                  <a:schemeClr val="tx1"/>
                </a:solidFill>
              </a:rPr>
              <a:t> </a:t>
            </a:r>
            <a:endParaRPr lang="es-BO" dirty="0">
              <a:solidFill>
                <a:schemeClr val="tx1"/>
              </a:solidFill>
            </a:endParaRPr>
          </a:p>
          <a:p>
            <a:pPr marL="171450" lvl="0" indent="-171450" algn="just">
              <a:buFont typeface="Arial" panose="020B0604020202020204" pitchFamily="34" charset="0"/>
              <a:buChar char="•"/>
            </a:pPr>
            <a:r>
              <a:rPr lang="es-ES" dirty="0">
                <a:solidFill>
                  <a:schemeClr val="tx1"/>
                </a:solidFill>
              </a:rPr>
              <a:t>Agregar 200 ml de agua destilada a un vaso de precipitado y llevar a ebullición sobre la hornilla.</a:t>
            </a:r>
          </a:p>
          <a:p>
            <a:pPr marL="171450" lvl="0" indent="-171450" algn="just">
              <a:buFont typeface="Arial" panose="020B0604020202020204" pitchFamily="34" charset="0"/>
              <a:buChar char="•"/>
            </a:pPr>
            <a:r>
              <a:rPr lang="es-ES" dirty="0">
                <a:solidFill>
                  <a:schemeClr val="tx1"/>
                </a:solidFill>
              </a:rPr>
              <a:t>Registrar la temperatura de ebullición del agua pura (Tbº) con el termómetro. Al hacer lecturas con el termómetro, el bulbo no debe hacer contacto con el fondo ni las paredes del vaso.</a:t>
            </a:r>
            <a:endParaRPr lang="es-BO" dirty="0">
              <a:solidFill>
                <a:schemeClr val="tx1"/>
              </a:solidFill>
            </a:endParaRPr>
          </a:p>
          <a:p>
            <a:pPr marL="171450" lvl="0" indent="-171450" algn="just">
              <a:buFont typeface="Arial" panose="020B0604020202020204" pitchFamily="34" charset="0"/>
              <a:buChar char="•"/>
            </a:pPr>
            <a:r>
              <a:rPr lang="es-ES" dirty="0">
                <a:solidFill>
                  <a:schemeClr val="tx1"/>
                </a:solidFill>
              </a:rPr>
              <a:t>Retirar el vaso de la hornilla, dejar enfriar por un lapso corto de tiempo.</a:t>
            </a:r>
            <a:endParaRPr lang="es-BO" dirty="0">
              <a:solidFill>
                <a:schemeClr val="tx1"/>
              </a:solidFill>
            </a:endParaRPr>
          </a:p>
          <a:p>
            <a:pPr marL="171450" lvl="0" indent="-171450" algn="just">
              <a:buFont typeface="Arial" panose="020B0604020202020204" pitchFamily="34" charset="0"/>
              <a:buChar char="•"/>
            </a:pPr>
            <a:r>
              <a:rPr lang="es-ES" dirty="0">
                <a:solidFill>
                  <a:schemeClr val="tx1"/>
                </a:solidFill>
              </a:rPr>
              <a:t>Agregar 10 g de NaCl al vaso, disolver completamente y llevar la mezcla a ebullición.</a:t>
            </a:r>
            <a:endParaRPr lang="es-BO" dirty="0">
              <a:solidFill>
                <a:schemeClr val="tx1"/>
              </a:solidFill>
            </a:endParaRPr>
          </a:p>
          <a:p>
            <a:pPr marL="171450" lvl="0" indent="-171450" algn="just">
              <a:buFont typeface="Arial" panose="020B0604020202020204" pitchFamily="34" charset="0"/>
              <a:buChar char="•"/>
            </a:pPr>
            <a:r>
              <a:rPr lang="es-ES" altLang="es-BO" dirty="0">
                <a:solidFill>
                  <a:schemeClr val="tx1"/>
                </a:solidFill>
                <a:ea typeface="Arial" panose="020B0604020202020204" pitchFamily="34" charset="0"/>
              </a:rPr>
              <a:t>Registrar la temperatura de ebullición de la mezcla (Tb).</a:t>
            </a:r>
            <a:endParaRPr lang="es-BO" dirty="0">
              <a:solidFill>
                <a:schemeClr val="tx1"/>
              </a:solidFill>
            </a:endParaRPr>
          </a:p>
        </p:txBody>
      </p:sp>
      <p:grpSp>
        <p:nvGrpSpPr>
          <p:cNvPr id="12" name="Group 22">
            <a:extLst>
              <a:ext uri="{FF2B5EF4-FFF2-40B4-BE49-F238E27FC236}">
                <a16:creationId xmlns="" xmlns:a16="http://schemas.microsoft.com/office/drawing/2014/main" id="{54BA58D0-7FCF-4D6C-B8C7-3C5C2F75918E}"/>
              </a:ext>
            </a:extLst>
          </p:cNvPr>
          <p:cNvGrpSpPr>
            <a:grpSpLocks/>
          </p:cNvGrpSpPr>
          <p:nvPr/>
        </p:nvGrpSpPr>
        <p:grpSpPr bwMode="auto">
          <a:xfrm>
            <a:off x="9241002" y="1740024"/>
            <a:ext cx="1570355" cy="1838325"/>
            <a:chOff x="0" y="0"/>
            <a:chExt cx="2473" cy="2895"/>
          </a:xfrm>
        </p:grpSpPr>
        <p:pic>
          <p:nvPicPr>
            <p:cNvPr id="13" name="Picture 25">
              <a:extLst>
                <a:ext uri="{FF2B5EF4-FFF2-40B4-BE49-F238E27FC236}">
                  <a16:creationId xmlns="" xmlns:a16="http://schemas.microsoft.com/office/drawing/2014/main" id="{3129086B-867B-4E1F-9122-F0AC33224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473" cy="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a:extLst>
                <a:ext uri="{FF2B5EF4-FFF2-40B4-BE49-F238E27FC236}">
                  <a16:creationId xmlns="" xmlns:a16="http://schemas.microsoft.com/office/drawing/2014/main" id="{CDF843CE-BC64-4D87-98A1-09E09149F75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 y="31"/>
              <a:ext cx="2324" cy="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3">
              <a:extLst>
                <a:ext uri="{FF2B5EF4-FFF2-40B4-BE49-F238E27FC236}">
                  <a16:creationId xmlns="" xmlns:a16="http://schemas.microsoft.com/office/drawing/2014/main" id="{AF10E2EA-E1C8-49E7-B606-68633C08D0BA}"/>
                </a:ext>
              </a:extLst>
            </p:cNvPr>
            <p:cNvSpPr>
              <a:spLocks noChangeArrowheads="1"/>
            </p:cNvSpPr>
            <p:nvPr/>
          </p:nvSpPr>
          <p:spPr bwMode="auto">
            <a:xfrm>
              <a:off x="28" y="28"/>
              <a:ext cx="2328" cy="2751"/>
            </a:xfrm>
            <a:prstGeom prst="rect">
              <a:avLst/>
            </a:prstGeom>
            <a:noFill/>
            <a:ln w="3048">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s-BO"/>
            </a:p>
          </p:txBody>
        </p:sp>
      </p:grpSp>
      <p:grpSp>
        <p:nvGrpSpPr>
          <p:cNvPr id="16" name="Group 18">
            <a:extLst>
              <a:ext uri="{FF2B5EF4-FFF2-40B4-BE49-F238E27FC236}">
                <a16:creationId xmlns="" xmlns:a16="http://schemas.microsoft.com/office/drawing/2014/main" id="{D6D8CA64-7B15-43EF-A739-E44EFC0FB719}"/>
              </a:ext>
            </a:extLst>
          </p:cNvPr>
          <p:cNvGrpSpPr>
            <a:grpSpLocks/>
          </p:cNvGrpSpPr>
          <p:nvPr/>
        </p:nvGrpSpPr>
        <p:grpSpPr bwMode="auto">
          <a:xfrm>
            <a:off x="9511363" y="3759598"/>
            <a:ext cx="919480" cy="2199640"/>
            <a:chOff x="5899" y="377"/>
            <a:chExt cx="1448" cy="3464"/>
          </a:xfrm>
        </p:grpSpPr>
        <p:pic>
          <p:nvPicPr>
            <p:cNvPr id="17" name="Picture 21">
              <a:extLst>
                <a:ext uri="{FF2B5EF4-FFF2-40B4-BE49-F238E27FC236}">
                  <a16:creationId xmlns="" xmlns:a16="http://schemas.microsoft.com/office/drawing/2014/main" id="{607EFCFB-09EB-4270-9462-E410108655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9" y="376"/>
              <a:ext cx="1448" cy="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a:extLst>
                <a:ext uri="{FF2B5EF4-FFF2-40B4-BE49-F238E27FC236}">
                  <a16:creationId xmlns="" xmlns:a16="http://schemas.microsoft.com/office/drawing/2014/main" id="{20768AAA-D14C-4BA4-BD23-E99FBFF5DE2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0" y="407"/>
              <a:ext cx="1299" cy="3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9">
              <a:extLst>
                <a:ext uri="{FF2B5EF4-FFF2-40B4-BE49-F238E27FC236}">
                  <a16:creationId xmlns="" xmlns:a16="http://schemas.microsoft.com/office/drawing/2014/main" id="{BFF4F7B6-EA1B-49DC-AD40-70EBC022E559}"/>
                </a:ext>
              </a:extLst>
            </p:cNvPr>
            <p:cNvSpPr>
              <a:spLocks noChangeArrowheads="1"/>
            </p:cNvSpPr>
            <p:nvPr/>
          </p:nvSpPr>
          <p:spPr bwMode="auto">
            <a:xfrm>
              <a:off x="5928" y="405"/>
              <a:ext cx="1304" cy="3320"/>
            </a:xfrm>
            <a:prstGeom prst="rect">
              <a:avLst/>
            </a:prstGeom>
            <a:noFill/>
            <a:ln w="3048">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208313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Título 1">
            <a:extLst>
              <a:ext uri="{FF2B5EF4-FFF2-40B4-BE49-F238E27FC236}">
                <a16:creationId xmlns="" xmlns:a16="http://schemas.microsoft.com/office/drawing/2014/main" id="{9CDE9D03-856E-46D5-8A6F-7A1904663C4A}"/>
              </a:ext>
            </a:extLst>
          </p:cNvPr>
          <p:cNvSpPr>
            <a:spLocks noGrp="1"/>
          </p:cNvSpPr>
          <p:nvPr>
            <p:ph type="title"/>
          </p:nvPr>
        </p:nvSpPr>
        <p:spPr>
          <a:xfrm>
            <a:off x="2275860" y="2951554"/>
            <a:ext cx="7958331" cy="693373"/>
          </a:xfrm>
        </p:spPr>
        <p:txBody>
          <a:bodyPr>
            <a:normAutofit fontScale="90000"/>
          </a:bodyPr>
          <a:lstStyle/>
          <a:p>
            <a:pPr lvl="0" algn="l" eaLnBrk="0" fontAlgn="base" hangingPunct="0">
              <a:lnSpc>
                <a:spcPct val="100000"/>
              </a:lnSpc>
              <a:spcAft>
                <a:spcPct val="0"/>
              </a:spcAft>
              <a:tabLst>
                <a:tab pos="577850" algn="l"/>
              </a:tabLst>
            </a:pPr>
            <a:r>
              <a:rPr lang="es-ES" altLang="es-BO" sz="1800" b="1" dirty="0">
                <a:latin typeface="Arial" panose="020B0604020202020204" pitchFamily="34" charset="0"/>
                <a:ea typeface="Arial" panose="020B0604020202020204" pitchFamily="34" charset="0"/>
              </a:rPr>
              <a:t>Determinación de la constante ebulloscópica (Ascenso del punto de ebullición):</a:t>
            </a:r>
            <a:r>
              <a:rPr lang="es-BO" altLang="es-BO" sz="1800" dirty="0">
                <a:latin typeface="Arial" panose="020B0604020202020204" pitchFamily="34" charset="0"/>
              </a:rPr>
              <a:t/>
            </a:r>
            <a:br>
              <a:rPr lang="es-BO" altLang="es-BO" sz="1800" dirty="0">
                <a:latin typeface="Arial" panose="020B0604020202020204" pitchFamily="34" charset="0"/>
              </a:rPr>
            </a:br>
            <a:r>
              <a:rPr lang="es-ES" altLang="es-BO" sz="1800" dirty="0">
                <a:latin typeface="Arial" panose="020B0604020202020204" pitchFamily="34" charset="0"/>
                <a:ea typeface="Arial" panose="020B0604020202020204" pitchFamily="34" charset="0"/>
              </a:rPr>
              <a:t>-	Con los datos experimentales, completar la siguiente tabla</a:t>
            </a:r>
            <a:r>
              <a:rPr lang="es-ES" altLang="es-BO" sz="2000" dirty="0" smtClean="0">
                <a:latin typeface="Arial" panose="020B0604020202020204" pitchFamily="34" charset="0"/>
                <a:ea typeface="Arial" panose="020B0604020202020204" pitchFamily="34" charset="0"/>
              </a:rPr>
              <a:t>:</a:t>
            </a:r>
            <a:br>
              <a:rPr lang="es-ES" altLang="es-BO" sz="2000" dirty="0" smtClean="0">
                <a:latin typeface="Arial" panose="020B0604020202020204" pitchFamily="34" charset="0"/>
                <a:ea typeface="Arial" panose="020B0604020202020204" pitchFamily="34" charset="0"/>
              </a:rPr>
            </a:br>
            <a:r>
              <a:rPr lang="es-ES" altLang="es-BO" sz="2000" dirty="0" smtClean="0">
                <a:latin typeface="Arial" panose="020B0604020202020204" pitchFamily="34" charset="0"/>
                <a:ea typeface="Arial" panose="020B0604020202020204" pitchFamily="34" charset="0"/>
              </a:rPr>
              <a:t>(</a:t>
            </a:r>
            <a:r>
              <a:rPr lang="es-ES" altLang="es-BO" sz="2000" dirty="0" err="1" smtClean="0">
                <a:latin typeface="Arial" panose="020B0604020202020204" pitchFamily="34" charset="0"/>
                <a:ea typeface="Arial" panose="020B0604020202020204" pitchFamily="34" charset="0"/>
              </a:rPr>
              <a:t>tb°</a:t>
            </a:r>
            <a:r>
              <a:rPr lang="es-ES" altLang="es-BO" sz="2000" dirty="0" smtClean="0">
                <a:latin typeface="Arial" panose="020B0604020202020204" pitchFamily="34" charset="0"/>
                <a:ea typeface="Arial" panose="020B0604020202020204" pitchFamily="34" charset="0"/>
              </a:rPr>
              <a:t>=94°C)</a:t>
            </a:r>
            <a:r>
              <a:rPr lang="es-ES" altLang="es-BO" sz="3200" dirty="0">
                <a:latin typeface="Arial" panose="020B0604020202020204" pitchFamily="34" charset="0"/>
                <a:ea typeface="Arial" panose="020B0604020202020204" pitchFamily="34" charset="0"/>
              </a:rPr>
              <a:t/>
            </a:r>
            <a:br>
              <a:rPr lang="es-ES" altLang="es-BO" sz="3200" dirty="0">
                <a:latin typeface="Arial" panose="020B0604020202020204" pitchFamily="34" charset="0"/>
                <a:ea typeface="Arial" panose="020B0604020202020204" pitchFamily="34" charset="0"/>
              </a:rPr>
            </a:br>
            <a:endParaRPr lang="es-BO" dirty="0"/>
          </a:p>
        </p:txBody>
      </p:sp>
      <p:sp>
        <p:nvSpPr>
          <p:cNvPr id="11" name="Rectángulo 10">
            <a:extLst>
              <a:ext uri="{FF2B5EF4-FFF2-40B4-BE49-F238E27FC236}">
                <a16:creationId xmlns="" xmlns:a16="http://schemas.microsoft.com/office/drawing/2014/main" id="{EAE46A1C-390F-4606-8997-C0C85AB30CFF}"/>
              </a:ext>
            </a:extLst>
          </p:cNvPr>
          <p:cNvSpPr/>
          <p:nvPr/>
        </p:nvSpPr>
        <p:spPr>
          <a:xfrm>
            <a:off x="3151623" y="749640"/>
            <a:ext cx="5870713" cy="90114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BO" sz="2800" b="1" dirty="0"/>
              <a:t>CALCULOS Y RESULTADOS</a:t>
            </a:r>
          </a:p>
        </p:txBody>
      </p:sp>
      <p:graphicFrame>
        <p:nvGraphicFramePr>
          <p:cNvPr id="12" name="Tabla 11">
            <a:extLst>
              <a:ext uri="{FF2B5EF4-FFF2-40B4-BE49-F238E27FC236}">
                <a16:creationId xmlns="" xmlns:a16="http://schemas.microsoft.com/office/drawing/2014/main" id="{624DE343-5646-4F3B-AEED-9597B83A42DD}"/>
              </a:ext>
            </a:extLst>
          </p:cNvPr>
          <p:cNvGraphicFramePr>
            <a:graphicFrameLocks noGrp="1"/>
          </p:cNvGraphicFramePr>
          <p:nvPr>
            <p:extLst>
              <p:ext uri="{D42A27DB-BD31-4B8C-83A1-F6EECF244321}">
                <p14:modId xmlns:p14="http://schemas.microsoft.com/office/powerpoint/2010/main" val="3786276560"/>
              </p:ext>
            </p:extLst>
          </p:nvPr>
        </p:nvGraphicFramePr>
        <p:xfrm>
          <a:off x="2116834" y="3490174"/>
          <a:ext cx="8313592" cy="1919346"/>
        </p:xfrm>
        <a:graphic>
          <a:graphicData uri="http://schemas.openxmlformats.org/drawingml/2006/table">
            <a:tbl>
              <a:tblPr firstRow="1" firstCol="1" lastRow="1" lastCol="1" bandRow="1" bandCol="1">
                <a:tableStyleId>{BC89EF96-8CEA-46FF-86C4-4CE0E7609802}</a:tableStyleId>
              </a:tblPr>
              <a:tblGrid>
                <a:gridCol w="992447">
                  <a:extLst>
                    <a:ext uri="{9D8B030D-6E8A-4147-A177-3AD203B41FA5}">
                      <a16:colId xmlns="" xmlns:a16="http://schemas.microsoft.com/office/drawing/2014/main" val="795822895"/>
                    </a:ext>
                  </a:extLst>
                </a:gridCol>
                <a:gridCol w="1420891">
                  <a:extLst>
                    <a:ext uri="{9D8B030D-6E8A-4147-A177-3AD203B41FA5}">
                      <a16:colId xmlns="" xmlns:a16="http://schemas.microsoft.com/office/drawing/2014/main" val="3268254218"/>
                    </a:ext>
                  </a:extLst>
                </a:gridCol>
                <a:gridCol w="1424449">
                  <a:extLst>
                    <a:ext uri="{9D8B030D-6E8A-4147-A177-3AD203B41FA5}">
                      <a16:colId xmlns="" xmlns:a16="http://schemas.microsoft.com/office/drawing/2014/main" val="508635338"/>
                    </a:ext>
                  </a:extLst>
                </a:gridCol>
                <a:gridCol w="1601705">
                  <a:extLst>
                    <a:ext uri="{9D8B030D-6E8A-4147-A177-3AD203B41FA5}">
                      <a16:colId xmlns="" xmlns:a16="http://schemas.microsoft.com/office/drawing/2014/main" val="2092282054"/>
                    </a:ext>
                  </a:extLst>
                </a:gridCol>
                <a:gridCol w="1190442">
                  <a:extLst>
                    <a:ext uri="{9D8B030D-6E8A-4147-A177-3AD203B41FA5}">
                      <a16:colId xmlns="" xmlns:a16="http://schemas.microsoft.com/office/drawing/2014/main" val="2665649449"/>
                    </a:ext>
                  </a:extLst>
                </a:gridCol>
                <a:gridCol w="725714">
                  <a:extLst>
                    <a:ext uri="{9D8B030D-6E8A-4147-A177-3AD203B41FA5}">
                      <a16:colId xmlns="" xmlns:a16="http://schemas.microsoft.com/office/drawing/2014/main" val="3461824006"/>
                    </a:ext>
                  </a:extLst>
                </a:gridCol>
                <a:gridCol w="957944">
                  <a:extLst>
                    <a:ext uri="{9D8B030D-6E8A-4147-A177-3AD203B41FA5}">
                      <a16:colId xmlns="" xmlns:a16="http://schemas.microsoft.com/office/drawing/2014/main" val="2924897728"/>
                    </a:ext>
                  </a:extLst>
                </a:gridCol>
              </a:tblGrid>
              <a:tr h="391128">
                <a:tc>
                  <a:txBody>
                    <a:bodyPr/>
                    <a:lstStyle/>
                    <a:p>
                      <a:pPr marL="53975" marR="50800" algn="ctr">
                        <a:lnSpc>
                          <a:spcPts val="1355"/>
                        </a:lnSpc>
                        <a:spcAft>
                          <a:spcPts val="0"/>
                        </a:spcAft>
                      </a:pPr>
                      <a:endParaRPr lang="es-ES" sz="2000" dirty="0">
                        <a:effectLst/>
                      </a:endParaRPr>
                    </a:p>
                    <a:p>
                      <a:pPr marL="53975" marR="50800" algn="ctr">
                        <a:lnSpc>
                          <a:spcPts val="1355"/>
                        </a:lnSpc>
                        <a:spcAft>
                          <a:spcPts val="0"/>
                        </a:spcAft>
                      </a:pPr>
                      <a:endParaRPr lang="es-ES" sz="2000" dirty="0">
                        <a:effectLst/>
                      </a:endParaRPr>
                    </a:p>
                    <a:p>
                      <a:pPr marL="53975" marR="50800" algn="ctr">
                        <a:lnSpc>
                          <a:spcPts val="1355"/>
                        </a:lnSpc>
                        <a:spcAft>
                          <a:spcPts val="0"/>
                        </a:spcAft>
                      </a:pPr>
                      <a:r>
                        <a:rPr lang="es-ES" sz="2000" dirty="0">
                          <a:effectLst/>
                        </a:rPr>
                        <a:t>Mezcla</a:t>
                      </a:r>
                      <a:endParaRPr lang="es-BO" sz="20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0970" marR="136525" algn="ctr">
                        <a:lnSpc>
                          <a:spcPts val="1355"/>
                        </a:lnSpc>
                        <a:spcAft>
                          <a:spcPts val="0"/>
                        </a:spcAft>
                      </a:pPr>
                      <a:endParaRPr lang="es-ES" sz="2000" dirty="0">
                        <a:effectLst/>
                      </a:endParaRPr>
                    </a:p>
                    <a:p>
                      <a:pPr marL="140970" marR="136525" algn="ctr">
                        <a:lnSpc>
                          <a:spcPts val="1355"/>
                        </a:lnSpc>
                        <a:spcAft>
                          <a:spcPts val="0"/>
                        </a:spcAft>
                      </a:pPr>
                      <a:endParaRPr lang="es-ES" sz="2000" dirty="0">
                        <a:effectLst/>
                      </a:endParaRPr>
                    </a:p>
                    <a:p>
                      <a:pPr marL="140970" marR="136525" algn="ctr">
                        <a:lnSpc>
                          <a:spcPts val="1355"/>
                        </a:lnSpc>
                        <a:spcAft>
                          <a:spcPts val="0"/>
                        </a:spcAft>
                      </a:pPr>
                      <a:r>
                        <a:rPr lang="es-ES" sz="2000" dirty="0">
                          <a:effectLst/>
                        </a:rPr>
                        <a:t>Masa de</a:t>
                      </a:r>
                      <a:endParaRPr lang="es-BO" sz="2000" dirty="0">
                        <a:effectLst/>
                      </a:endParaRPr>
                    </a:p>
                    <a:p>
                      <a:pPr marL="140970" marR="136525" algn="ctr">
                        <a:lnSpc>
                          <a:spcPts val="1300"/>
                        </a:lnSpc>
                        <a:spcAft>
                          <a:spcPts val="0"/>
                        </a:spcAft>
                      </a:pPr>
                      <a:r>
                        <a:rPr lang="es-ES" sz="2000" dirty="0">
                          <a:effectLst/>
                        </a:rPr>
                        <a:t>H2O</a:t>
                      </a:r>
                      <a:endParaRPr lang="es-BO" sz="20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3040" marR="52070" indent="-127000">
                        <a:lnSpc>
                          <a:spcPts val="1380"/>
                        </a:lnSpc>
                        <a:spcAft>
                          <a:spcPts val="0"/>
                        </a:spcAft>
                      </a:pPr>
                      <a:endParaRPr lang="es-ES" sz="2000" dirty="0">
                        <a:effectLst/>
                      </a:endParaRPr>
                    </a:p>
                    <a:p>
                      <a:pPr marL="193040" marR="52070" indent="-127000">
                        <a:lnSpc>
                          <a:spcPts val="1380"/>
                        </a:lnSpc>
                        <a:spcAft>
                          <a:spcPts val="0"/>
                        </a:spcAft>
                      </a:pPr>
                      <a:endParaRPr lang="es-ES" sz="2000" dirty="0">
                        <a:effectLst/>
                      </a:endParaRPr>
                    </a:p>
                    <a:p>
                      <a:pPr marL="193040" marR="52070" indent="-127000">
                        <a:lnSpc>
                          <a:spcPts val="1380"/>
                        </a:lnSpc>
                        <a:spcAft>
                          <a:spcPts val="0"/>
                        </a:spcAft>
                      </a:pPr>
                      <a:r>
                        <a:rPr lang="es-ES" sz="2000" dirty="0">
                          <a:effectLst/>
                        </a:rPr>
                        <a:t>Masa de NaCl</a:t>
                      </a:r>
                      <a:endParaRPr lang="es-BO" sz="20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51790" marR="50165" indent="-283845">
                        <a:lnSpc>
                          <a:spcPts val="1380"/>
                        </a:lnSpc>
                        <a:spcAft>
                          <a:spcPts val="0"/>
                        </a:spcAft>
                      </a:pPr>
                      <a:endParaRPr lang="es-ES" sz="2000" dirty="0">
                        <a:effectLst/>
                      </a:endParaRPr>
                    </a:p>
                    <a:p>
                      <a:pPr marL="351790" marR="50165" indent="-283845">
                        <a:lnSpc>
                          <a:spcPts val="1380"/>
                        </a:lnSpc>
                        <a:spcAft>
                          <a:spcPts val="0"/>
                        </a:spcAft>
                      </a:pPr>
                      <a:endParaRPr lang="es-ES" sz="2000" dirty="0">
                        <a:effectLst/>
                      </a:endParaRPr>
                    </a:p>
                    <a:p>
                      <a:pPr marL="351790" marR="50165" indent="-283845">
                        <a:lnSpc>
                          <a:spcPts val="1380"/>
                        </a:lnSpc>
                        <a:spcAft>
                          <a:spcPts val="0"/>
                        </a:spcAft>
                      </a:pPr>
                      <a:r>
                        <a:rPr lang="es-ES" sz="2000" dirty="0">
                          <a:effectLst/>
                        </a:rPr>
                        <a:t>Molalidad </a:t>
                      </a:r>
                    </a:p>
                    <a:p>
                      <a:pPr marL="351790" marR="50165" indent="-283845">
                        <a:lnSpc>
                          <a:spcPts val="1380"/>
                        </a:lnSpc>
                        <a:spcAft>
                          <a:spcPts val="0"/>
                        </a:spcAft>
                      </a:pPr>
                      <a:r>
                        <a:rPr lang="es-ES" sz="2000" dirty="0">
                          <a:effectLst/>
                        </a:rPr>
                        <a:t>m (mol/kg.)</a:t>
                      </a:r>
                      <a:endParaRPr lang="es-BO" sz="20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850">
                        <a:lnSpc>
                          <a:spcPts val="1355"/>
                        </a:lnSpc>
                        <a:spcAft>
                          <a:spcPts val="0"/>
                        </a:spcAft>
                      </a:pPr>
                      <a:endParaRPr lang="es-ES" sz="2000" dirty="0">
                        <a:effectLst/>
                      </a:endParaRPr>
                    </a:p>
                    <a:p>
                      <a:pPr marL="69850">
                        <a:lnSpc>
                          <a:spcPts val="1355"/>
                        </a:lnSpc>
                        <a:spcAft>
                          <a:spcPts val="0"/>
                        </a:spcAft>
                      </a:pPr>
                      <a:endParaRPr lang="es-ES" sz="2000" dirty="0">
                        <a:effectLst/>
                      </a:endParaRPr>
                    </a:p>
                    <a:p>
                      <a:pPr marL="69850">
                        <a:lnSpc>
                          <a:spcPts val="1355"/>
                        </a:lnSpc>
                        <a:spcAft>
                          <a:spcPts val="0"/>
                        </a:spcAft>
                      </a:pPr>
                      <a:r>
                        <a:rPr lang="es-ES" sz="2000" dirty="0">
                          <a:effectLst/>
                        </a:rPr>
                        <a:t>Tb solución</a:t>
                      </a:r>
                    </a:p>
                    <a:p>
                      <a:pPr marL="69850">
                        <a:lnSpc>
                          <a:spcPts val="1355"/>
                        </a:lnSpc>
                        <a:spcAft>
                          <a:spcPts val="0"/>
                        </a:spcAft>
                      </a:pPr>
                      <a:endParaRPr lang="es-BO" sz="20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40665">
                        <a:lnSpc>
                          <a:spcPts val="1355"/>
                        </a:lnSpc>
                        <a:spcAft>
                          <a:spcPts val="0"/>
                        </a:spcAft>
                      </a:pPr>
                      <a:endParaRPr lang="es-ES" sz="2000" dirty="0">
                        <a:effectLst/>
                      </a:endParaRPr>
                    </a:p>
                    <a:p>
                      <a:pPr marL="240665" algn="l">
                        <a:lnSpc>
                          <a:spcPts val="1355"/>
                        </a:lnSpc>
                        <a:spcAft>
                          <a:spcPts val="0"/>
                        </a:spcAft>
                      </a:pPr>
                      <a:endParaRPr lang="es-ES" sz="2000" dirty="0">
                        <a:effectLst/>
                      </a:endParaRPr>
                    </a:p>
                    <a:p>
                      <a:pPr marL="240665" algn="l">
                        <a:lnSpc>
                          <a:spcPts val="1355"/>
                        </a:lnSpc>
                        <a:spcAft>
                          <a:spcPts val="0"/>
                        </a:spcAft>
                      </a:pPr>
                      <a:r>
                        <a:rPr lang="es-ES" sz="2000" dirty="0">
                          <a:effectLst/>
                        </a:rPr>
                        <a:t>∆Tb</a:t>
                      </a:r>
                      <a:endParaRPr lang="es-BO" sz="20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5430" marR="259715" algn="ctr">
                        <a:lnSpc>
                          <a:spcPts val="1355"/>
                        </a:lnSpc>
                        <a:spcAft>
                          <a:spcPts val="0"/>
                        </a:spcAft>
                      </a:pPr>
                      <a:endParaRPr lang="es-ES" sz="2000" dirty="0">
                        <a:effectLst/>
                      </a:endParaRPr>
                    </a:p>
                    <a:p>
                      <a:pPr marL="265430" marR="259715" algn="ctr">
                        <a:lnSpc>
                          <a:spcPts val="1355"/>
                        </a:lnSpc>
                        <a:spcAft>
                          <a:spcPts val="0"/>
                        </a:spcAft>
                      </a:pPr>
                      <a:endParaRPr lang="es-ES" sz="2000" dirty="0">
                        <a:effectLst/>
                      </a:endParaRPr>
                    </a:p>
                    <a:p>
                      <a:pPr marL="265430" marR="259715" algn="l">
                        <a:lnSpc>
                          <a:spcPts val="1355"/>
                        </a:lnSpc>
                        <a:spcAft>
                          <a:spcPts val="0"/>
                        </a:spcAft>
                      </a:pPr>
                      <a:r>
                        <a:rPr lang="es-ES" sz="2000" dirty="0">
                          <a:solidFill>
                            <a:schemeClr val="tx1"/>
                          </a:solidFill>
                          <a:effectLst/>
                          <a:latin typeface="Arial" panose="020B0604020202020204" pitchFamily="34" charset="0"/>
                          <a:ea typeface="Arial" panose="020B0604020202020204" pitchFamily="34" charset="0"/>
                          <a:cs typeface="Times New Roman" panose="02020603050405020304" pitchFamily="18" charset="0"/>
                        </a:rPr>
                        <a:t>K</a:t>
                      </a:r>
                      <a:r>
                        <a:rPr lang="es-ES" sz="1600" dirty="0">
                          <a:solidFill>
                            <a:schemeClr val="tx1"/>
                          </a:solidFill>
                          <a:effectLst/>
                          <a:latin typeface="Arial" panose="020B0604020202020204" pitchFamily="34" charset="0"/>
                          <a:ea typeface="Arial" panose="020B0604020202020204" pitchFamily="34" charset="0"/>
                          <a:cs typeface="Times New Roman" panose="02020603050405020304" pitchFamily="18" charset="0"/>
                        </a:rPr>
                        <a:t>b</a:t>
                      </a:r>
                      <a:endParaRPr lang="es-BO" sz="20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988631779"/>
                  </a:ext>
                </a:extLst>
              </a:tr>
              <a:tr h="253775">
                <a:tc>
                  <a:txBody>
                    <a:bodyPr/>
                    <a:lstStyle/>
                    <a:p>
                      <a:pPr marL="2540" algn="ctr">
                        <a:lnSpc>
                          <a:spcPts val="1275"/>
                        </a:lnSpc>
                        <a:spcAft>
                          <a:spcPts val="0"/>
                        </a:spcAft>
                      </a:pPr>
                      <a:r>
                        <a:rPr lang="es-ES" sz="1400" dirty="0">
                          <a:effectLst/>
                        </a:rPr>
                        <a:t>1</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27660">
                        <a:lnSpc>
                          <a:spcPts val="1275"/>
                        </a:lnSpc>
                        <a:spcAft>
                          <a:spcPts val="0"/>
                        </a:spcAft>
                      </a:pPr>
                      <a:r>
                        <a:rPr lang="es-ES" sz="1400" dirty="0">
                          <a:effectLst/>
                        </a:rPr>
                        <a:t>200 gr.</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1145" marR="266700" algn="ctr">
                        <a:lnSpc>
                          <a:spcPts val="1275"/>
                        </a:lnSpc>
                        <a:spcAft>
                          <a:spcPts val="0"/>
                        </a:spcAft>
                      </a:pPr>
                      <a:r>
                        <a:rPr lang="es-ES" sz="1400" dirty="0">
                          <a:effectLst/>
                        </a:rPr>
                        <a:t>10 gr</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s-ES" sz="1400" dirty="0">
                          <a:effectLst/>
                        </a:rPr>
                        <a:t> 0,85</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s-ES" sz="1400" dirty="0">
                          <a:effectLst/>
                        </a:rPr>
                        <a:t> </a:t>
                      </a:r>
                      <a:r>
                        <a:rPr lang="es-ES" sz="1400" dirty="0" smtClean="0">
                          <a:effectLst/>
                        </a:rPr>
                        <a:t>95</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s-ES" sz="1050" dirty="0">
                          <a:effectLst/>
                        </a:rPr>
                        <a:t> 1</a:t>
                      </a:r>
                      <a:endParaRPr lang="es-BO" sz="12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s-ES" sz="1050" dirty="0">
                          <a:effectLst/>
                        </a:rPr>
                        <a:t> 1,17</a:t>
                      </a:r>
                      <a:endParaRPr lang="es-BO" sz="12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64675285"/>
                  </a:ext>
                </a:extLst>
              </a:tr>
              <a:tr h="253775">
                <a:tc>
                  <a:txBody>
                    <a:bodyPr/>
                    <a:lstStyle/>
                    <a:p>
                      <a:pPr marL="2540" algn="ctr">
                        <a:lnSpc>
                          <a:spcPts val="1280"/>
                        </a:lnSpc>
                        <a:spcAft>
                          <a:spcPts val="0"/>
                        </a:spcAft>
                      </a:pPr>
                      <a:r>
                        <a:rPr lang="es-ES" sz="1400">
                          <a:effectLst/>
                        </a:rPr>
                        <a:t>2</a:t>
                      </a:r>
                      <a:endParaRPr lang="es-BO" sz="140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27660">
                        <a:lnSpc>
                          <a:spcPts val="1280"/>
                        </a:lnSpc>
                        <a:spcAft>
                          <a:spcPts val="0"/>
                        </a:spcAft>
                      </a:pPr>
                      <a:r>
                        <a:rPr lang="es-ES" sz="1400" dirty="0">
                          <a:effectLst/>
                        </a:rPr>
                        <a:t>200 gr.</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1145" marR="266700" algn="ctr">
                        <a:lnSpc>
                          <a:spcPts val="1280"/>
                        </a:lnSpc>
                        <a:spcAft>
                          <a:spcPts val="0"/>
                        </a:spcAft>
                      </a:pPr>
                      <a:r>
                        <a:rPr lang="es-ES" sz="1400" dirty="0">
                          <a:effectLst/>
                        </a:rPr>
                        <a:t>25 gr </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s-ES" sz="1400" dirty="0">
                          <a:effectLst/>
                        </a:rPr>
                        <a:t> </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s-ES" sz="1050">
                          <a:effectLst/>
                        </a:rPr>
                        <a:t> </a:t>
                      </a:r>
                      <a:endParaRPr lang="es-BO" sz="120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s-ES" sz="1050">
                          <a:effectLst/>
                        </a:rPr>
                        <a:t> </a:t>
                      </a:r>
                      <a:endParaRPr lang="es-BO" sz="120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161148705"/>
                  </a:ext>
                </a:extLst>
              </a:tr>
              <a:tr h="253775">
                <a:tc>
                  <a:txBody>
                    <a:bodyPr/>
                    <a:lstStyle/>
                    <a:p>
                      <a:pPr marL="2540" algn="ctr">
                        <a:lnSpc>
                          <a:spcPts val="1280"/>
                        </a:lnSpc>
                        <a:spcAft>
                          <a:spcPts val="0"/>
                        </a:spcAft>
                      </a:pPr>
                      <a:r>
                        <a:rPr lang="es-ES" sz="1400">
                          <a:effectLst/>
                        </a:rPr>
                        <a:t>3</a:t>
                      </a:r>
                      <a:endParaRPr lang="es-BO" sz="140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27660">
                        <a:lnSpc>
                          <a:spcPts val="1280"/>
                        </a:lnSpc>
                        <a:spcAft>
                          <a:spcPts val="0"/>
                        </a:spcAft>
                      </a:pPr>
                      <a:r>
                        <a:rPr lang="es-ES" sz="1400" dirty="0">
                          <a:effectLst/>
                        </a:rPr>
                        <a:t>200 gr.</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1145" marR="266700" algn="ctr">
                        <a:lnSpc>
                          <a:spcPts val="1280"/>
                        </a:lnSpc>
                        <a:spcAft>
                          <a:spcPts val="0"/>
                        </a:spcAft>
                      </a:pPr>
                      <a:r>
                        <a:rPr lang="es-ES" sz="1400" dirty="0" smtClean="0">
                          <a:effectLst/>
                        </a:rPr>
                        <a:t>    </a:t>
                      </a:r>
                      <a:r>
                        <a:rPr lang="es-ES" sz="1400" dirty="0">
                          <a:effectLst/>
                        </a:rPr>
                        <a:t>gr</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s-ES" sz="1400" dirty="0">
                          <a:effectLst/>
                        </a:rPr>
                        <a:t> </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s-ES" sz="1400" dirty="0">
                          <a:effectLst/>
                        </a:rPr>
                        <a:t> </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s-ES" sz="1050" dirty="0">
                          <a:effectLst/>
                        </a:rPr>
                        <a:t> </a:t>
                      </a:r>
                      <a:endParaRPr lang="es-BO" sz="12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s-ES" sz="1050" dirty="0">
                          <a:effectLst/>
                        </a:rPr>
                        <a:t> </a:t>
                      </a:r>
                      <a:endParaRPr lang="es-BO" sz="12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74251512"/>
                  </a:ext>
                </a:extLst>
              </a:tr>
              <a:tr h="255622">
                <a:tc>
                  <a:txBody>
                    <a:bodyPr/>
                    <a:lstStyle/>
                    <a:p>
                      <a:pPr marL="2540" algn="ctr">
                        <a:lnSpc>
                          <a:spcPts val="1290"/>
                        </a:lnSpc>
                        <a:spcAft>
                          <a:spcPts val="0"/>
                        </a:spcAft>
                      </a:pPr>
                      <a:r>
                        <a:rPr lang="es-ES" sz="1400" dirty="0">
                          <a:effectLst/>
                        </a:rPr>
                        <a:t>4</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27660">
                        <a:lnSpc>
                          <a:spcPts val="1290"/>
                        </a:lnSpc>
                        <a:spcAft>
                          <a:spcPts val="0"/>
                        </a:spcAft>
                      </a:pPr>
                      <a:r>
                        <a:rPr lang="es-ES" sz="1400" dirty="0">
                          <a:effectLst/>
                        </a:rPr>
                        <a:t>200 gr.</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1145" marR="266700" algn="ctr">
                        <a:lnSpc>
                          <a:spcPts val="1290"/>
                        </a:lnSpc>
                        <a:spcAft>
                          <a:spcPts val="0"/>
                        </a:spcAft>
                      </a:pPr>
                      <a:r>
                        <a:rPr lang="es-ES" sz="1400" baseline="0" dirty="0" smtClean="0">
                          <a:effectLst/>
                        </a:rPr>
                        <a:t>     </a:t>
                      </a:r>
                      <a:r>
                        <a:rPr lang="es-ES" sz="1400" dirty="0" smtClean="0">
                          <a:effectLst/>
                        </a:rPr>
                        <a:t>gr</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s-ES" sz="1400">
                          <a:effectLst/>
                        </a:rPr>
                        <a:t> </a:t>
                      </a:r>
                      <a:endParaRPr lang="es-BO" sz="140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s-ES" sz="1400" dirty="0">
                          <a:effectLst/>
                        </a:rPr>
                        <a:t> </a:t>
                      </a:r>
                      <a:endParaRPr lang="es-BO" sz="14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s-ES" sz="1050" dirty="0">
                          <a:effectLst/>
                        </a:rPr>
                        <a:t> </a:t>
                      </a:r>
                      <a:endParaRPr lang="es-BO" sz="12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s-ES" sz="1050" dirty="0">
                          <a:effectLst/>
                        </a:rPr>
                        <a:t> </a:t>
                      </a:r>
                      <a:endParaRPr lang="es-BO" sz="12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23309699"/>
                  </a:ext>
                </a:extLst>
              </a:tr>
            </a:tbl>
          </a:graphicData>
        </a:graphic>
      </p:graphicFrame>
      <p:sp>
        <p:nvSpPr>
          <p:cNvPr id="13" name="Rectángulo 12">
            <a:extLst>
              <a:ext uri="{FF2B5EF4-FFF2-40B4-BE49-F238E27FC236}">
                <a16:creationId xmlns="" xmlns:a16="http://schemas.microsoft.com/office/drawing/2014/main" id="{CAA486C3-BDE4-4CB2-BEE9-1592A5D6340B}"/>
              </a:ext>
            </a:extLst>
          </p:cNvPr>
          <p:cNvSpPr/>
          <p:nvPr/>
        </p:nvSpPr>
        <p:spPr>
          <a:xfrm>
            <a:off x="4688575" y="5670172"/>
            <a:ext cx="3457998" cy="461665"/>
          </a:xfrm>
          <a:prstGeom prst="rect">
            <a:avLst/>
          </a:prstGeom>
          <a:solidFill>
            <a:schemeClr val="accent5">
              <a:lumMod val="75000"/>
            </a:schemeClr>
          </a:solidFill>
        </p:spPr>
        <p:txBody>
          <a:bodyPr wrap="none">
            <a:spAutoFit/>
          </a:bodyPr>
          <a:lstStyle/>
          <a:p>
            <a:r>
              <a:rPr lang="es-ES" altLang="es-BO" sz="2400" b="1" dirty="0">
                <a:solidFill>
                  <a:schemeClr val="bg1"/>
                </a:solidFill>
                <a:latin typeface="Arial" panose="020B0604020202020204" pitchFamily="34" charset="0"/>
                <a:ea typeface="Cambria Math" panose="02040503050406030204" pitchFamily="18" charset="0"/>
              </a:rPr>
              <a:t>∆𝑇</a:t>
            </a:r>
            <a:r>
              <a:rPr lang="es-ES" altLang="es-BO" sz="2400" b="1" baseline="-30000" dirty="0">
                <a:solidFill>
                  <a:schemeClr val="bg1"/>
                </a:solidFill>
                <a:latin typeface="Arial" panose="020B0604020202020204" pitchFamily="34" charset="0"/>
                <a:ea typeface="Cambria Math" panose="02040503050406030204" pitchFamily="18" charset="0"/>
              </a:rPr>
              <a:t>𝑏</a:t>
            </a:r>
            <a:r>
              <a:rPr lang="es-ES" altLang="es-BO" sz="2400" b="1" dirty="0">
                <a:solidFill>
                  <a:schemeClr val="bg1"/>
                </a:solidFill>
                <a:latin typeface="Arial" panose="020B0604020202020204" pitchFamily="34" charset="0"/>
                <a:ea typeface="Cambria Math" panose="02040503050406030204" pitchFamily="18" charset="0"/>
              </a:rPr>
              <a:t>  = 𝑇</a:t>
            </a:r>
            <a:r>
              <a:rPr lang="es-ES" altLang="es-BO" sz="2400" b="1" baseline="-30000" dirty="0">
                <a:solidFill>
                  <a:schemeClr val="bg1"/>
                </a:solidFill>
                <a:latin typeface="Arial" panose="020B0604020202020204" pitchFamily="34" charset="0"/>
                <a:ea typeface="Cambria Math" panose="02040503050406030204" pitchFamily="18" charset="0"/>
              </a:rPr>
              <a:t>𝑏</a:t>
            </a:r>
            <a:r>
              <a:rPr lang="es-ES" altLang="es-BO" sz="2400" b="1" dirty="0">
                <a:solidFill>
                  <a:schemeClr val="bg1"/>
                </a:solidFill>
                <a:latin typeface="Arial" panose="020B0604020202020204" pitchFamily="34" charset="0"/>
                <a:ea typeface="Cambria Math" panose="02040503050406030204" pitchFamily="18" charset="0"/>
              </a:rPr>
              <a:t>  − 𝑇</a:t>
            </a:r>
            <a:r>
              <a:rPr lang="es-ES" altLang="es-BO" sz="2400" b="1" baseline="30000" dirty="0">
                <a:solidFill>
                  <a:schemeClr val="bg1"/>
                </a:solidFill>
                <a:latin typeface="Arial" panose="020B0604020202020204" pitchFamily="34" charset="0"/>
                <a:ea typeface="Cambria Math" panose="02040503050406030204" pitchFamily="18" charset="0"/>
              </a:rPr>
              <a:t>𝑂</a:t>
            </a:r>
            <a:r>
              <a:rPr lang="es-ES" altLang="es-BO" sz="2400" b="1" dirty="0">
                <a:solidFill>
                  <a:schemeClr val="bg1"/>
                </a:solidFill>
                <a:latin typeface="Arial" panose="020B0604020202020204" pitchFamily="34" charset="0"/>
                <a:ea typeface="Cambria Math" panose="02040503050406030204" pitchFamily="18" charset="0"/>
              </a:rPr>
              <a:t> = 𝐾</a:t>
            </a:r>
            <a:r>
              <a:rPr lang="es-ES" altLang="es-BO" sz="2400" b="1" baseline="-30000" dirty="0">
                <a:solidFill>
                  <a:schemeClr val="bg1"/>
                </a:solidFill>
                <a:latin typeface="Arial" panose="020B0604020202020204" pitchFamily="34" charset="0"/>
                <a:ea typeface="Cambria Math" panose="02040503050406030204" pitchFamily="18" charset="0"/>
              </a:rPr>
              <a:t>𝑏</a:t>
            </a:r>
            <a:r>
              <a:rPr lang="es-ES" altLang="es-BO" sz="2400" b="1" dirty="0">
                <a:solidFill>
                  <a:schemeClr val="bg1"/>
                </a:solidFill>
                <a:latin typeface="Arial" panose="020B0604020202020204" pitchFamily="34" charset="0"/>
                <a:ea typeface="Cambria Math" panose="02040503050406030204" pitchFamily="18" charset="0"/>
              </a:rPr>
              <a:t>  ∗ 𝑚</a:t>
            </a:r>
            <a:endParaRPr lang="es-BO" sz="3200" b="1" dirty="0"/>
          </a:p>
        </p:txBody>
      </p:sp>
    </p:spTree>
    <p:extLst>
      <p:ext uri="{BB962C8B-B14F-4D97-AF65-F5344CB8AC3E}">
        <p14:creationId xmlns:p14="http://schemas.microsoft.com/office/powerpoint/2010/main" val="5249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Rectángulo 9">
            <a:extLst>
              <a:ext uri="{FF2B5EF4-FFF2-40B4-BE49-F238E27FC236}">
                <a16:creationId xmlns="" xmlns:a16="http://schemas.microsoft.com/office/drawing/2014/main" id="{F4E2EABD-CE92-4891-9879-91BCD40FEBBD}"/>
              </a:ext>
            </a:extLst>
          </p:cNvPr>
          <p:cNvSpPr/>
          <p:nvPr/>
        </p:nvSpPr>
        <p:spPr>
          <a:xfrm>
            <a:off x="2949832" y="524927"/>
            <a:ext cx="5870713" cy="90114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BO" sz="2800" b="1" dirty="0"/>
              <a:t>CALCULOS Y RESULTADOS</a:t>
            </a:r>
          </a:p>
        </p:txBody>
      </p:sp>
      <p:pic>
        <p:nvPicPr>
          <p:cNvPr id="11" name="Imagen 10">
            <a:extLst>
              <a:ext uri="{FF2B5EF4-FFF2-40B4-BE49-F238E27FC236}">
                <a16:creationId xmlns="" xmlns:a16="http://schemas.microsoft.com/office/drawing/2014/main" id="{FEB33E5F-A846-4BCB-B39C-4EFB2F881EA1}"/>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l="24553" t="28507" r="43214" b="22607"/>
          <a:stretch/>
        </p:blipFill>
        <p:spPr>
          <a:xfrm>
            <a:off x="2949832" y="1426074"/>
            <a:ext cx="5894256" cy="4739425"/>
          </a:xfrm>
          <a:prstGeom prst="rect">
            <a:avLst/>
          </a:prstGeom>
        </p:spPr>
      </p:pic>
    </p:spTree>
    <p:extLst>
      <p:ext uri="{BB962C8B-B14F-4D97-AF65-F5344CB8AC3E}">
        <p14:creationId xmlns:p14="http://schemas.microsoft.com/office/powerpoint/2010/main" val="3267684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texto&#10;&#10;Descripción generada automáticamente">
            <a:extLst>
              <a:ext uri="{FF2B5EF4-FFF2-40B4-BE49-F238E27FC236}">
                <a16:creationId xmlns="" xmlns:a16="http://schemas.microsoft.com/office/drawing/2014/main" id="{650851B8-8362-46F2-9731-8261D6A7885C}"/>
              </a:ext>
            </a:extLst>
          </p:cNvPr>
          <p:cNvPicPr>
            <a:picLocks noChangeAspect="1"/>
          </p:cNvPicPr>
          <p:nvPr/>
        </p:nvPicPr>
        <p:blipFill rotWithShape="1">
          <a:blip r:embed="rId2"/>
          <a:srcRect t="17209" r="-1" b="31017"/>
          <a:stretch/>
        </p:blipFill>
        <p:spPr>
          <a:xfrm>
            <a:off x="1868286" y="782278"/>
            <a:ext cx="9161545" cy="3557493"/>
          </a:xfrm>
          <a:prstGeom prst="rect">
            <a:avLst/>
          </a:prstGeom>
          <a:ln>
            <a:solidFill>
              <a:schemeClr val="accent6"/>
            </a:solidFill>
          </a:ln>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Título 1">
            <a:extLst>
              <a:ext uri="{FF2B5EF4-FFF2-40B4-BE49-F238E27FC236}">
                <a16:creationId xmlns="" xmlns:a16="http://schemas.microsoft.com/office/drawing/2014/main" id="{33AFA3E2-D485-4872-B938-F2BD8E8BB0DA}"/>
              </a:ext>
            </a:extLst>
          </p:cNvPr>
          <p:cNvSpPr>
            <a:spLocks noGrp="1"/>
          </p:cNvSpPr>
          <p:nvPr>
            <p:ph type="title"/>
          </p:nvPr>
        </p:nvSpPr>
        <p:spPr>
          <a:xfrm>
            <a:off x="2372677" y="4339771"/>
            <a:ext cx="7453904" cy="946300"/>
          </a:xfrm>
        </p:spPr>
        <p:txBody>
          <a:bodyPr vert="horz" lIns="91440" tIns="45720" rIns="91440" bIns="45720" rtlCol="0" anchor="t">
            <a:noAutofit/>
          </a:bodyPr>
          <a:lstStyle/>
          <a:p>
            <a:r>
              <a:rPr lang="en-US" sz="11500" b="1" dirty="0"/>
              <a:t>GRACIAS</a:t>
            </a:r>
          </a:p>
        </p:txBody>
      </p:sp>
    </p:spTree>
    <p:extLst>
      <p:ext uri="{BB962C8B-B14F-4D97-AF65-F5344CB8AC3E}">
        <p14:creationId xmlns:p14="http://schemas.microsoft.com/office/powerpoint/2010/main" val="4156846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Título 1">
            <a:extLst>
              <a:ext uri="{FF2B5EF4-FFF2-40B4-BE49-F238E27FC236}">
                <a16:creationId xmlns="" xmlns:a16="http://schemas.microsoft.com/office/drawing/2014/main" id="{3699F735-3E52-4819-9489-41A997DE5D44}"/>
              </a:ext>
            </a:extLst>
          </p:cNvPr>
          <p:cNvSpPr txBox="1">
            <a:spLocks/>
          </p:cNvSpPr>
          <p:nvPr/>
        </p:nvSpPr>
        <p:spPr>
          <a:xfrm>
            <a:off x="2961770" y="1213486"/>
            <a:ext cx="3136256" cy="792562"/>
          </a:xfrm>
          <a:prstGeom prst="rect">
            <a:avLst/>
          </a:prstGeom>
          <a:effectLst/>
        </p:spPr>
        <p:txBody>
          <a:bodyPr vert="horz" lIns="91440" tIns="45720" rIns="91440" bIns="45720" rtlCol="0" anchor="t">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mtClean="0">
                <a:solidFill>
                  <a:srgbClr val="1F2D29"/>
                </a:solidFill>
              </a:rPr>
              <a:t>OBJETIVOS</a:t>
            </a:r>
            <a:endParaRPr lang="en-US" sz="4000" b="1" dirty="0">
              <a:solidFill>
                <a:srgbClr val="1F2D29"/>
              </a:solidFill>
            </a:endParaRPr>
          </a:p>
        </p:txBody>
      </p:sp>
      <p:sp>
        <p:nvSpPr>
          <p:cNvPr id="11" name="Rectángulo 10">
            <a:extLst>
              <a:ext uri="{FF2B5EF4-FFF2-40B4-BE49-F238E27FC236}">
                <a16:creationId xmlns="" xmlns:a16="http://schemas.microsoft.com/office/drawing/2014/main" id="{53748E66-4ED0-4A96-A2A3-574B346629EF}"/>
              </a:ext>
            </a:extLst>
          </p:cNvPr>
          <p:cNvSpPr/>
          <p:nvPr/>
        </p:nvSpPr>
        <p:spPr>
          <a:xfrm>
            <a:off x="1390918" y="2517710"/>
            <a:ext cx="9476316" cy="33801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endParaRPr lang="es-ES" sz="2000" b="1" dirty="0"/>
          </a:p>
          <a:p>
            <a:pPr algn="just"/>
            <a:endParaRPr lang="es-ES" sz="2000" b="1" dirty="0"/>
          </a:p>
          <a:p>
            <a:pPr algn="just"/>
            <a:endParaRPr lang="es-ES" sz="2000" b="1" dirty="0"/>
          </a:p>
          <a:p>
            <a:pPr marL="285750" indent="-285750" algn="just">
              <a:buFont typeface="Arial" panose="020B0604020202020204" pitchFamily="34" charset="0"/>
              <a:buChar char="•"/>
            </a:pPr>
            <a:r>
              <a:rPr lang="es-ES" sz="2400" b="1" dirty="0"/>
              <a:t>Conocer y comprender las propiedades coligativas de las soluciones. </a:t>
            </a:r>
          </a:p>
          <a:p>
            <a:pPr marL="285750" indent="-285750" algn="just">
              <a:buFont typeface="Arial" panose="020B0604020202020204" pitchFamily="34" charset="0"/>
              <a:buChar char="•"/>
            </a:pPr>
            <a:endParaRPr lang="es-ES" sz="2400" b="1" dirty="0"/>
          </a:p>
          <a:p>
            <a:pPr marL="285750" indent="-285750" algn="just">
              <a:buFont typeface="Arial" panose="020B0604020202020204" pitchFamily="34" charset="0"/>
              <a:buChar char="•"/>
            </a:pPr>
            <a:r>
              <a:rPr lang="es-ES" sz="2400" b="1" dirty="0"/>
              <a:t>Determinar experimentalmente la constante ebulloscópica del agua. </a:t>
            </a:r>
          </a:p>
          <a:p>
            <a:pPr marL="285750" indent="-285750" algn="just">
              <a:buFont typeface="Arial" panose="020B0604020202020204" pitchFamily="34" charset="0"/>
              <a:buChar char="•"/>
            </a:pPr>
            <a:endParaRPr lang="es-ES" sz="2400" b="1" dirty="0"/>
          </a:p>
          <a:p>
            <a:pPr marL="285750" indent="-285750" algn="just">
              <a:buFont typeface="Arial" panose="020B0604020202020204" pitchFamily="34" charset="0"/>
              <a:buChar char="•"/>
            </a:pPr>
            <a:r>
              <a:rPr lang="es-ES" sz="2400" b="1" dirty="0"/>
              <a:t>Calcular el peso molecular de un soluto disuelto en un disolvente, utilizando una propiedad coligativa.</a:t>
            </a:r>
          </a:p>
          <a:p>
            <a:pPr marL="285750" indent="-285750" algn="just">
              <a:buFont typeface="Arial" panose="020B0604020202020204" pitchFamily="34" charset="0"/>
              <a:buChar char="•"/>
            </a:pPr>
            <a:endParaRPr lang="es-ES" sz="2400" b="1" dirty="0"/>
          </a:p>
          <a:p>
            <a:pPr marL="285750" indent="-285750" algn="just">
              <a:buFont typeface="Arial" panose="020B0604020202020204" pitchFamily="34" charset="0"/>
              <a:buChar char="•"/>
            </a:pPr>
            <a:r>
              <a:rPr lang="es-ES" sz="2400" b="1" dirty="0"/>
              <a:t>Obtener una curva de enfriamiento para una solución.</a:t>
            </a:r>
            <a:endParaRPr lang="es-BO" sz="2400" b="1" dirty="0"/>
          </a:p>
          <a:p>
            <a:pPr algn="just"/>
            <a:endParaRPr lang="es-BO" sz="2000" b="1" dirty="0"/>
          </a:p>
          <a:p>
            <a:r>
              <a:rPr lang="es-ES" sz="2000" b="1" dirty="0"/>
              <a:t> </a:t>
            </a:r>
            <a:endParaRPr lang="es-BO" sz="2000" b="1" dirty="0"/>
          </a:p>
          <a:p>
            <a:r>
              <a:rPr lang="es-ES" sz="2000" b="1" dirty="0"/>
              <a:t> </a:t>
            </a:r>
            <a:endParaRPr lang="es-BO" sz="2000" b="1" dirty="0"/>
          </a:p>
        </p:txBody>
      </p:sp>
    </p:spTree>
    <p:extLst>
      <p:ext uri="{BB962C8B-B14F-4D97-AF65-F5344CB8AC3E}">
        <p14:creationId xmlns:p14="http://schemas.microsoft.com/office/powerpoint/2010/main" val="592212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2" name="Título 1">
            <a:extLst>
              <a:ext uri="{FF2B5EF4-FFF2-40B4-BE49-F238E27FC236}">
                <a16:creationId xmlns="" xmlns:a16="http://schemas.microsoft.com/office/drawing/2014/main" id="{3699F735-3E52-4819-9489-41A997DE5D44}"/>
              </a:ext>
            </a:extLst>
          </p:cNvPr>
          <p:cNvSpPr>
            <a:spLocks noGrp="1"/>
          </p:cNvSpPr>
          <p:nvPr>
            <p:ph type="title"/>
          </p:nvPr>
        </p:nvSpPr>
        <p:spPr>
          <a:xfrm>
            <a:off x="2252953" y="563536"/>
            <a:ext cx="6131102" cy="726383"/>
          </a:xfrm>
        </p:spPr>
        <p:txBody>
          <a:bodyPr vert="horz" lIns="91440" tIns="45720" rIns="91440" bIns="45720" rtlCol="0" anchor="t">
            <a:normAutofit fontScale="90000"/>
          </a:bodyPr>
          <a:lstStyle/>
          <a:p>
            <a:pPr algn="ctr">
              <a:lnSpc>
                <a:spcPct val="100000"/>
              </a:lnSpc>
            </a:pPr>
            <a:r>
              <a:rPr lang="en-US" sz="3600" b="1" dirty="0"/>
              <a:t>PROPIEDADES COLIGATIVAS</a:t>
            </a:r>
          </a:p>
        </p:txBody>
      </p:sp>
      <p:pic>
        <p:nvPicPr>
          <p:cNvPr id="13" name="Imagen 12">
            <a:extLst>
              <a:ext uri="{FF2B5EF4-FFF2-40B4-BE49-F238E27FC236}">
                <a16:creationId xmlns="" xmlns:a16="http://schemas.microsoft.com/office/drawing/2014/main" id="{63A761D3-9A57-4EF8-99CF-509D7D28987A}"/>
              </a:ext>
            </a:extLst>
          </p:cNvPr>
          <p:cNvPicPr>
            <a:picLocks noChangeAspect="1"/>
          </p:cNvPicPr>
          <p:nvPr/>
        </p:nvPicPr>
        <p:blipFill rotWithShape="1">
          <a:blip r:embed="rId6"/>
          <a:srcRect l="18538" t="17612" r="23481" b="15025"/>
          <a:stretch/>
        </p:blipFill>
        <p:spPr>
          <a:xfrm>
            <a:off x="2882018" y="1499460"/>
            <a:ext cx="7069082" cy="4617401"/>
          </a:xfrm>
          <a:prstGeom prst="rect">
            <a:avLst/>
          </a:prstGeom>
        </p:spPr>
      </p:pic>
    </p:spTree>
    <p:extLst>
      <p:ext uri="{BB962C8B-B14F-4D97-AF65-F5344CB8AC3E}">
        <p14:creationId xmlns:p14="http://schemas.microsoft.com/office/powerpoint/2010/main" val="2978661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Título 1">
            <a:extLst>
              <a:ext uri="{FF2B5EF4-FFF2-40B4-BE49-F238E27FC236}">
                <a16:creationId xmlns="" xmlns:a16="http://schemas.microsoft.com/office/drawing/2014/main" id="{3699F735-3E52-4819-9489-41A997DE5D44}"/>
              </a:ext>
            </a:extLst>
          </p:cNvPr>
          <p:cNvSpPr>
            <a:spLocks noGrp="1"/>
          </p:cNvSpPr>
          <p:nvPr>
            <p:ph type="title"/>
          </p:nvPr>
        </p:nvSpPr>
        <p:spPr>
          <a:xfrm>
            <a:off x="2240925" y="946833"/>
            <a:ext cx="6704107" cy="1334840"/>
          </a:xfrm>
          <a:solidFill>
            <a:schemeClr val="bg2">
              <a:lumMod val="75000"/>
              <a:lumOff val="25000"/>
            </a:schemeClr>
          </a:solidFill>
        </p:spPr>
        <p:txBody>
          <a:bodyPr vert="horz" lIns="91440" tIns="45720" rIns="91440" bIns="45720" rtlCol="0" anchor="t">
            <a:normAutofit fontScale="90000"/>
          </a:bodyPr>
          <a:lstStyle/>
          <a:p>
            <a:pPr algn="ctr">
              <a:lnSpc>
                <a:spcPct val="100000"/>
              </a:lnSpc>
            </a:pPr>
            <a:r>
              <a:rPr lang="en-US" sz="4400" b="1" dirty="0"/>
              <a:t>¿</a:t>
            </a:r>
            <a:r>
              <a:rPr lang="en-US" sz="3600" b="1" dirty="0"/>
              <a:t>QUE SON LAS PROPIEDADES COLIGATIVAS?</a:t>
            </a:r>
          </a:p>
        </p:txBody>
      </p:sp>
      <p:sp>
        <p:nvSpPr>
          <p:cNvPr id="11" name="Rectángulo: esquinas redondeadas 2">
            <a:extLst>
              <a:ext uri="{FF2B5EF4-FFF2-40B4-BE49-F238E27FC236}">
                <a16:creationId xmlns="" xmlns:a16="http://schemas.microsoft.com/office/drawing/2014/main" id="{105F235B-2AC5-4454-ADDD-45E0888312E9}"/>
              </a:ext>
            </a:extLst>
          </p:cNvPr>
          <p:cNvSpPr/>
          <p:nvPr/>
        </p:nvSpPr>
        <p:spPr>
          <a:xfrm>
            <a:off x="1215165" y="2783419"/>
            <a:ext cx="5618922" cy="319890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s-BO" sz="2800" dirty="0"/>
              <a:t>Son aquellas propiedades físicas de las soluciones que dependen más bien de la cantidad de soluto presente en la solución y no dependen de la naturaleza del soluto.</a:t>
            </a:r>
          </a:p>
        </p:txBody>
      </p:sp>
      <p:pic>
        <p:nvPicPr>
          <p:cNvPr id="12" name="Imagen 11" descr="Imagen que contiene texto&#10;&#10;Descripción generada automáticamente">
            <a:extLst>
              <a:ext uri="{FF2B5EF4-FFF2-40B4-BE49-F238E27FC236}">
                <a16:creationId xmlns="" xmlns:a16="http://schemas.microsoft.com/office/drawing/2014/main" id="{CF0000F1-FEF8-4994-92AD-325D0BBCD03E}"/>
              </a:ext>
            </a:extLst>
          </p:cNvPr>
          <p:cNvPicPr>
            <a:picLocks noChangeAspect="1"/>
          </p:cNvPicPr>
          <p:nvPr/>
        </p:nvPicPr>
        <p:blipFill>
          <a:blip r:embed="rId6"/>
          <a:stretch>
            <a:fillRect/>
          </a:stretch>
        </p:blipFill>
        <p:spPr>
          <a:xfrm>
            <a:off x="7391001" y="2860517"/>
            <a:ext cx="3735545" cy="28045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0847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Título 1">
            <a:extLst>
              <a:ext uri="{FF2B5EF4-FFF2-40B4-BE49-F238E27FC236}">
                <a16:creationId xmlns="" xmlns:a16="http://schemas.microsoft.com/office/drawing/2014/main" id="{3699F735-3E52-4819-9489-41A997DE5D44}"/>
              </a:ext>
            </a:extLst>
          </p:cNvPr>
          <p:cNvSpPr>
            <a:spLocks noGrp="1"/>
          </p:cNvSpPr>
          <p:nvPr>
            <p:ph type="title"/>
          </p:nvPr>
        </p:nvSpPr>
        <p:spPr>
          <a:xfrm>
            <a:off x="2984543" y="618940"/>
            <a:ext cx="6131102" cy="726383"/>
          </a:xfrm>
        </p:spPr>
        <p:txBody>
          <a:bodyPr vert="horz" lIns="91440" tIns="45720" rIns="91440" bIns="45720" rtlCol="0" anchor="t">
            <a:normAutofit fontScale="90000"/>
          </a:bodyPr>
          <a:lstStyle/>
          <a:p>
            <a:pPr algn="ctr">
              <a:lnSpc>
                <a:spcPct val="100000"/>
              </a:lnSpc>
            </a:pPr>
            <a:r>
              <a:rPr lang="en-US" sz="3600" b="1" dirty="0"/>
              <a:t>PROPIEDADES COLIGATIVAS</a:t>
            </a:r>
          </a:p>
        </p:txBody>
      </p:sp>
      <p:pic>
        <p:nvPicPr>
          <p:cNvPr id="11" name="Imagen 10">
            <a:extLst>
              <a:ext uri="{FF2B5EF4-FFF2-40B4-BE49-F238E27FC236}">
                <a16:creationId xmlns="" xmlns:a16="http://schemas.microsoft.com/office/drawing/2014/main" id="{4E504643-5854-4D0B-9855-8DB65806725A}"/>
              </a:ext>
            </a:extLst>
          </p:cNvPr>
          <p:cNvPicPr>
            <a:picLocks noChangeAspect="1"/>
          </p:cNvPicPr>
          <p:nvPr/>
        </p:nvPicPr>
        <p:blipFill rotWithShape="1">
          <a:blip r:embed="rId6"/>
          <a:srcRect l="35245" t="19917" r="19224" b="5333"/>
          <a:stretch/>
        </p:blipFill>
        <p:spPr>
          <a:xfrm>
            <a:off x="2655771" y="1206275"/>
            <a:ext cx="6788646" cy="5386354"/>
          </a:xfrm>
          <a:prstGeom prst="rect">
            <a:avLst/>
          </a:prstGeom>
        </p:spPr>
      </p:pic>
    </p:spTree>
    <p:extLst>
      <p:ext uri="{BB962C8B-B14F-4D97-AF65-F5344CB8AC3E}">
        <p14:creationId xmlns:p14="http://schemas.microsoft.com/office/powerpoint/2010/main" val="3085008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Título 1">
            <a:extLst>
              <a:ext uri="{FF2B5EF4-FFF2-40B4-BE49-F238E27FC236}">
                <a16:creationId xmlns="" xmlns:a16="http://schemas.microsoft.com/office/drawing/2014/main" id="{3699F735-3E52-4819-9489-41A997DE5D44}"/>
              </a:ext>
            </a:extLst>
          </p:cNvPr>
          <p:cNvSpPr>
            <a:spLocks noGrp="1"/>
          </p:cNvSpPr>
          <p:nvPr>
            <p:ph type="title"/>
          </p:nvPr>
        </p:nvSpPr>
        <p:spPr>
          <a:xfrm>
            <a:off x="2322031" y="558801"/>
            <a:ext cx="7242062" cy="726383"/>
          </a:xfrm>
        </p:spPr>
        <p:txBody>
          <a:bodyPr vert="horz" lIns="91440" tIns="45720" rIns="91440" bIns="45720" rtlCol="0" anchor="t">
            <a:noAutofit/>
          </a:bodyPr>
          <a:lstStyle/>
          <a:p>
            <a:pPr algn="ctr">
              <a:lnSpc>
                <a:spcPct val="100000"/>
              </a:lnSpc>
            </a:pPr>
            <a:r>
              <a:rPr lang="en-US" sz="3600" b="1" dirty="0"/>
              <a:t>PROPIEDADES COLIGATIVAS</a:t>
            </a:r>
          </a:p>
        </p:txBody>
      </p:sp>
      <p:sp>
        <p:nvSpPr>
          <p:cNvPr id="11" name="Rectángulo: esquinas redondeadas 17">
            <a:extLst>
              <a:ext uri="{FF2B5EF4-FFF2-40B4-BE49-F238E27FC236}">
                <a16:creationId xmlns="" xmlns:a16="http://schemas.microsoft.com/office/drawing/2014/main" id="{40C37470-4C56-4ED0-8374-FE7DB31147B2}"/>
              </a:ext>
            </a:extLst>
          </p:cNvPr>
          <p:cNvSpPr/>
          <p:nvPr/>
        </p:nvSpPr>
        <p:spPr>
          <a:xfrm>
            <a:off x="1475747" y="1285184"/>
            <a:ext cx="9420850" cy="49379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s-BO" sz="3200" dirty="0"/>
          </a:p>
          <a:p>
            <a:pPr algn="just"/>
            <a:r>
              <a:rPr lang="es-BO" sz="3200" dirty="0"/>
              <a:t>Las propiedades coligativas son cuatro:</a:t>
            </a:r>
          </a:p>
          <a:p>
            <a:pPr algn="just"/>
            <a:endParaRPr lang="es-BO" sz="3200" dirty="0"/>
          </a:p>
          <a:p>
            <a:pPr marL="285750" indent="-285750" algn="just">
              <a:buFont typeface="Wingdings" panose="05000000000000000000" pitchFamily="2" charset="2"/>
              <a:buChar char="v"/>
            </a:pPr>
            <a:r>
              <a:rPr lang="es-BO" sz="3200" dirty="0"/>
              <a:t>Descenso de la presión de vapor del solvente</a:t>
            </a:r>
          </a:p>
          <a:p>
            <a:pPr algn="just"/>
            <a:endParaRPr lang="es-BO" sz="3200" dirty="0"/>
          </a:p>
          <a:p>
            <a:pPr marL="285750" indent="-285750" algn="just">
              <a:buFont typeface="Wingdings" panose="05000000000000000000" pitchFamily="2" charset="2"/>
              <a:buChar char="v"/>
            </a:pPr>
            <a:r>
              <a:rPr lang="es-BO" sz="3200" dirty="0"/>
              <a:t>Aumento del punto de ebullición</a:t>
            </a:r>
          </a:p>
          <a:p>
            <a:pPr algn="just"/>
            <a:endParaRPr lang="es-BO" sz="3200" dirty="0"/>
          </a:p>
          <a:p>
            <a:pPr marL="285750" indent="-285750" algn="just">
              <a:buFont typeface="Wingdings" panose="05000000000000000000" pitchFamily="2" charset="2"/>
              <a:buChar char="v"/>
            </a:pPr>
            <a:r>
              <a:rPr lang="es-BO" sz="3200" dirty="0"/>
              <a:t>Descenso del punto de congelación</a:t>
            </a:r>
          </a:p>
          <a:p>
            <a:pPr algn="just"/>
            <a:endParaRPr lang="es-BO" sz="3200" dirty="0"/>
          </a:p>
          <a:p>
            <a:pPr marL="285750" indent="-285750" algn="just">
              <a:buFont typeface="Wingdings" panose="05000000000000000000" pitchFamily="2" charset="2"/>
              <a:buChar char="v"/>
            </a:pPr>
            <a:r>
              <a:rPr lang="es-BO" sz="3200" dirty="0"/>
              <a:t>La presión osmótica</a:t>
            </a:r>
          </a:p>
          <a:p>
            <a:pPr marL="285750" indent="-285750" algn="just">
              <a:buFont typeface="Wingdings" panose="05000000000000000000" pitchFamily="2" charset="2"/>
              <a:buChar char="v"/>
            </a:pPr>
            <a:endParaRPr lang="es-BO" sz="3200" dirty="0"/>
          </a:p>
        </p:txBody>
      </p:sp>
    </p:spTree>
    <p:extLst>
      <p:ext uri="{BB962C8B-B14F-4D97-AF65-F5344CB8AC3E}">
        <p14:creationId xmlns:p14="http://schemas.microsoft.com/office/powerpoint/2010/main" val="416939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pic>
        <p:nvPicPr>
          <p:cNvPr id="10" name="Picture 71">
            <a:extLst>
              <a:ext uri="{FF2B5EF4-FFF2-40B4-BE49-F238E27FC236}">
                <a16:creationId xmlns=""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11" name="Título 1">
            <a:extLst>
              <a:ext uri="{FF2B5EF4-FFF2-40B4-BE49-F238E27FC236}">
                <a16:creationId xmlns="" xmlns:a16="http://schemas.microsoft.com/office/drawing/2014/main" id="{3699F735-3E52-4819-9489-41A997DE5D44}"/>
              </a:ext>
            </a:extLst>
          </p:cNvPr>
          <p:cNvSpPr>
            <a:spLocks noGrp="1"/>
          </p:cNvSpPr>
          <p:nvPr>
            <p:ph type="title"/>
          </p:nvPr>
        </p:nvSpPr>
        <p:spPr>
          <a:xfrm>
            <a:off x="2240925" y="582986"/>
            <a:ext cx="7242062" cy="726383"/>
          </a:xfrm>
        </p:spPr>
        <p:txBody>
          <a:bodyPr vert="horz" lIns="91440" tIns="45720" rIns="91440" bIns="45720" rtlCol="0" anchor="t">
            <a:noAutofit/>
          </a:bodyPr>
          <a:lstStyle/>
          <a:p>
            <a:pPr algn="ctr">
              <a:lnSpc>
                <a:spcPct val="100000"/>
              </a:lnSpc>
            </a:pPr>
            <a:r>
              <a:rPr lang="en-US" sz="3600" b="1" dirty="0"/>
              <a:t>FORMULAS PROPIEDADES COLIGATIVAS</a:t>
            </a:r>
          </a:p>
        </p:txBody>
      </p:sp>
      <p:sp>
        <p:nvSpPr>
          <p:cNvPr id="12" name="Rectángulo: esquinas redondeadas 17">
            <a:extLst>
              <a:ext uri="{FF2B5EF4-FFF2-40B4-BE49-F238E27FC236}">
                <a16:creationId xmlns="" xmlns:a16="http://schemas.microsoft.com/office/drawing/2014/main" id="{40C37470-4C56-4ED0-8374-FE7DB31147B2}"/>
              </a:ext>
            </a:extLst>
          </p:cNvPr>
          <p:cNvSpPr/>
          <p:nvPr/>
        </p:nvSpPr>
        <p:spPr>
          <a:xfrm>
            <a:off x="1505456" y="1691267"/>
            <a:ext cx="7307001" cy="49379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endParaRPr lang="es-BO" sz="3200" dirty="0"/>
          </a:p>
          <a:p>
            <a:pPr algn="just"/>
            <a:r>
              <a:rPr lang="es-BO" sz="2400" dirty="0"/>
              <a:t>Las propiedades coligativas son cuatro:</a:t>
            </a:r>
          </a:p>
          <a:p>
            <a:pPr algn="just"/>
            <a:endParaRPr lang="es-BO" sz="2400" dirty="0"/>
          </a:p>
          <a:p>
            <a:pPr marL="285750" indent="-285750" algn="just">
              <a:buFont typeface="Wingdings" panose="05000000000000000000" pitchFamily="2" charset="2"/>
              <a:buChar char="v"/>
            </a:pPr>
            <a:r>
              <a:rPr lang="es-BO" sz="2400" dirty="0"/>
              <a:t>Descenso de la presión de vapor del solvente</a:t>
            </a:r>
          </a:p>
          <a:p>
            <a:r>
              <a:rPr lang="es-ES" dirty="0"/>
              <a:t>𝑃  = 𝑋</a:t>
            </a:r>
            <a:r>
              <a:rPr lang="es-ES" baseline="-25000" dirty="0"/>
              <a:t>1</a:t>
            </a:r>
            <a:r>
              <a:rPr lang="es-ES" dirty="0"/>
              <a:t> ∗ 𝑃</a:t>
            </a:r>
            <a:r>
              <a:rPr lang="es-ES" baseline="30000" dirty="0"/>
              <a:t>𝑂</a:t>
            </a:r>
            <a:endParaRPr lang="es-BO" dirty="0"/>
          </a:p>
          <a:p>
            <a:r>
              <a:rPr lang="es-ES" dirty="0"/>
              <a:t>𝑃  = (1 − 𝑋</a:t>
            </a:r>
            <a:r>
              <a:rPr lang="es-ES" baseline="-25000" dirty="0"/>
              <a:t>1</a:t>
            </a:r>
            <a:r>
              <a:rPr lang="es-ES" dirty="0"/>
              <a:t>) ∗ 𝑃</a:t>
            </a:r>
            <a:r>
              <a:rPr lang="es-ES" baseline="30000" dirty="0"/>
              <a:t>𝑂</a:t>
            </a:r>
            <a:endParaRPr lang="es-BO" dirty="0"/>
          </a:p>
          <a:p>
            <a:r>
              <a:rPr lang="es-ES" dirty="0"/>
              <a:t>∆𝑃  = 𝑋</a:t>
            </a:r>
            <a:r>
              <a:rPr lang="es-ES" baseline="-25000" dirty="0"/>
              <a:t>2</a:t>
            </a:r>
            <a:r>
              <a:rPr lang="es-ES" dirty="0"/>
              <a:t> ∗ 𝑃</a:t>
            </a:r>
            <a:r>
              <a:rPr lang="es-ES" baseline="30000" dirty="0"/>
              <a:t>𝑂</a:t>
            </a:r>
            <a:endParaRPr lang="es-BO" sz="2400" dirty="0"/>
          </a:p>
          <a:p>
            <a:pPr marL="285750" indent="-285750">
              <a:buFont typeface="Wingdings" panose="05000000000000000000" pitchFamily="2" charset="2"/>
              <a:buChar char="v"/>
            </a:pPr>
            <a:r>
              <a:rPr lang="es-BO" sz="2400" dirty="0"/>
              <a:t>Aumento del punto de ebullición</a:t>
            </a:r>
          </a:p>
          <a:p>
            <a:r>
              <a:rPr lang="es-ES" altLang="es-BO" dirty="0">
                <a:solidFill>
                  <a:schemeClr val="bg1"/>
                </a:solidFill>
                <a:latin typeface="Arial" panose="020B0604020202020204" pitchFamily="34" charset="0"/>
                <a:ea typeface="Cambria Math" panose="02040503050406030204" pitchFamily="18" charset="0"/>
              </a:rPr>
              <a:t>∆𝑇</a:t>
            </a:r>
            <a:r>
              <a:rPr lang="es-ES" altLang="es-BO" baseline="-30000" dirty="0">
                <a:solidFill>
                  <a:schemeClr val="bg1"/>
                </a:solidFill>
                <a:latin typeface="Arial" panose="020B0604020202020204" pitchFamily="34" charset="0"/>
                <a:ea typeface="Cambria Math" panose="02040503050406030204" pitchFamily="18" charset="0"/>
              </a:rPr>
              <a:t>𝑏</a:t>
            </a:r>
            <a:r>
              <a:rPr lang="es-ES" altLang="es-BO" dirty="0">
                <a:solidFill>
                  <a:schemeClr val="bg1"/>
                </a:solidFill>
                <a:latin typeface="Arial" panose="020B0604020202020204" pitchFamily="34" charset="0"/>
                <a:ea typeface="Cambria Math" panose="02040503050406030204" pitchFamily="18" charset="0"/>
              </a:rPr>
              <a:t>  = 𝑇</a:t>
            </a:r>
            <a:r>
              <a:rPr lang="es-ES" altLang="es-BO" baseline="-30000" dirty="0">
                <a:solidFill>
                  <a:schemeClr val="bg1"/>
                </a:solidFill>
                <a:latin typeface="Arial" panose="020B0604020202020204" pitchFamily="34" charset="0"/>
                <a:ea typeface="Cambria Math" panose="02040503050406030204" pitchFamily="18" charset="0"/>
              </a:rPr>
              <a:t>𝑏</a:t>
            </a:r>
            <a:r>
              <a:rPr lang="es-ES" altLang="es-BO" dirty="0">
                <a:solidFill>
                  <a:schemeClr val="bg1"/>
                </a:solidFill>
                <a:latin typeface="Arial" panose="020B0604020202020204" pitchFamily="34" charset="0"/>
                <a:ea typeface="Cambria Math" panose="02040503050406030204" pitchFamily="18" charset="0"/>
              </a:rPr>
              <a:t>  − 𝑇</a:t>
            </a:r>
            <a:r>
              <a:rPr lang="es-ES" altLang="es-BO" baseline="30000" dirty="0">
                <a:solidFill>
                  <a:schemeClr val="bg1"/>
                </a:solidFill>
                <a:latin typeface="Arial" panose="020B0604020202020204" pitchFamily="34" charset="0"/>
                <a:ea typeface="Cambria Math" panose="02040503050406030204" pitchFamily="18" charset="0"/>
              </a:rPr>
              <a:t>𝑂</a:t>
            </a:r>
            <a:r>
              <a:rPr lang="es-ES" altLang="es-BO" dirty="0">
                <a:solidFill>
                  <a:schemeClr val="bg1"/>
                </a:solidFill>
                <a:latin typeface="Arial" panose="020B0604020202020204" pitchFamily="34" charset="0"/>
                <a:ea typeface="Cambria Math" panose="02040503050406030204" pitchFamily="18" charset="0"/>
              </a:rPr>
              <a:t> = 𝐾</a:t>
            </a:r>
            <a:r>
              <a:rPr lang="es-ES" altLang="es-BO" baseline="-30000" dirty="0">
                <a:solidFill>
                  <a:schemeClr val="bg1"/>
                </a:solidFill>
                <a:latin typeface="Arial" panose="020B0604020202020204" pitchFamily="34" charset="0"/>
                <a:ea typeface="Cambria Math" panose="02040503050406030204" pitchFamily="18" charset="0"/>
              </a:rPr>
              <a:t>𝑏</a:t>
            </a:r>
            <a:r>
              <a:rPr lang="es-ES" altLang="es-BO" dirty="0">
                <a:solidFill>
                  <a:schemeClr val="bg1"/>
                </a:solidFill>
                <a:latin typeface="Arial" panose="020B0604020202020204" pitchFamily="34" charset="0"/>
                <a:ea typeface="Cambria Math" panose="02040503050406030204" pitchFamily="18" charset="0"/>
              </a:rPr>
              <a:t>  ∗ 𝑚</a:t>
            </a:r>
            <a:endParaRPr lang="es-BO" sz="2400" dirty="0"/>
          </a:p>
          <a:p>
            <a:pPr marL="285750" indent="-285750">
              <a:buFont typeface="Wingdings" panose="05000000000000000000" pitchFamily="2" charset="2"/>
              <a:buChar char="v"/>
            </a:pPr>
            <a:r>
              <a:rPr lang="es-BO" sz="2400" dirty="0"/>
              <a:t>Descenso del punto de congelación</a:t>
            </a:r>
          </a:p>
          <a:p>
            <a:r>
              <a:rPr lang="es-ES" altLang="es-BO" sz="2000" dirty="0">
                <a:solidFill>
                  <a:schemeClr val="bg1"/>
                </a:solidFill>
                <a:latin typeface="Arial" panose="020B0604020202020204" pitchFamily="34" charset="0"/>
                <a:ea typeface="Cambria Math" panose="02040503050406030204" pitchFamily="18" charset="0"/>
              </a:rPr>
              <a:t>∆𝑇</a:t>
            </a:r>
            <a:r>
              <a:rPr lang="es-ES" altLang="es-BO" sz="2000" baseline="-30000" dirty="0">
                <a:solidFill>
                  <a:schemeClr val="bg1"/>
                </a:solidFill>
                <a:latin typeface="Arial" panose="020B0604020202020204" pitchFamily="34" charset="0"/>
                <a:ea typeface="Cambria Math" panose="02040503050406030204" pitchFamily="18" charset="0"/>
              </a:rPr>
              <a:t>𝑐</a:t>
            </a:r>
            <a:r>
              <a:rPr lang="es-ES" altLang="es-BO" sz="2000" dirty="0">
                <a:solidFill>
                  <a:schemeClr val="bg1"/>
                </a:solidFill>
                <a:latin typeface="Arial" panose="020B0604020202020204" pitchFamily="34" charset="0"/>
                <a:ea typeface="Cambria Math" panose="02040503050406030204" pitchFamily="18" charset="0"/>
              </a:rPr>
              <a:t>  = 𝑇</a:t>
            </a:r>
            <a:r>
              <a:rPr lang="es-ES" altLang="es-BO" sz="2000" baseline="30000" dirty="0">
                <a:solidFill>
                  <a:schemeClr val="bg1"/>
                </a:solidFill>
                <a:latin typeface="Arial" panose="020B0604020202020204" pitchFamily="34" charset="0"/>
                <a:ea typeface="Cambria Math" panose="02040503050406030204" pitchFamily="18" charset="0"/>
              </a:rPr>
              <a:t>𝑂</a:t>
            </a:r>
            <a:r>
              <a:rPr lang="es-ES" altLang="es-BO" sz="2000" dirty="0">
                <a:solidFill>
                  <a:schemeClr val="bg1"/>
                </a:solidFill>
                <a:latin typeface="Arial" panose="020B0604020202020204" pitchFamily="34" charset="0"/>
                <a:ea typeface="Cambria Math" panose="02040503050406030204" pitchFamily="18" charset="0"/>
              </a:rPr>
              <a:t> − 𝑇</a:t>
            </a:r>
            <a:r>
              <a:rPr lang="es-ES" altLang="es-BO" sz="2000" baseline="-30000" dirty="0">
                <a:solidFill>
                  <a:schemeClr val="bg1"/>
                </a:solidFill>
                <a:latin typeface="Arial" panose="020B0604020202020204" pitchFamily="34" charset="0"/>
                <a:ea typeface="Cambria Math" panose="02040503050406030204" pitchFamily="18" charset="0"/>
              </a:rPr>
              <a:t>𝐶</a:t>
            </a:r>
            <a:r>
              <a:rPr lang="es-ES" altLang="es-BO" sz="2000" dirty="0">
                <a:solidFill>
                  <a:schemeClr val="bg1"/>
                </a:solidFill>
                <a:latin typeface="Arial" panose="020B0604020202020204" pitchFamily="34" charset="0"/>
                <a:ea typeface="Cambria Math" panose="02040503050406030204" pitchFamily="18" charset="0"/>
              </a:rPr>
              <a:t>  = 𝐾</a:t>
            </a:r>
            <a:r>
              <a:rPr lang="es-ES" altLang="es-BO" sz="2000" baseline="-30000" dirty="0">
                <a:solidFill>
                  <a:schemeClr val="bg1"/>
                </a:solidFill>
                <a:latin typeface="Arial" panose="020B0604020202020204" pitchFamily="34" charset="0"/>
                <a:ea typeface="Cambria Math" panose="02040503050406030204" pitchFamily="18" charset="0"/>
              </a:rPr>
              <a:t>𝐶</a:t>
            </a:r>
            <a:r>
              <a:rPr lang="es-ES" altLang="es-BO" sz="2000" dirty="0">
                <a:solidFill>
                  <a:schemeClr val="bg1"/>
                </a:solidFill>
                <a:latin typeface="Arial" panose="020B0604020202020204" pitchFamily="34" charset="0"/>
                <a:ea typeface="Cambria Math" panose="02040503050406030204" pitchFamily="18" charset="0"/>
              </a:rPr>
              <a:t>  ∗ 𝑚</a:t>
            </a:r>
            <a:endParaRPr lang="es-BO" sz="2400" dirty="0"/>
          </a:p>
          <a:p>
            <a:pPr marL="285750" indent="-285750">
              <a:buFont typeface="Wingdings" panose="05000000000000000000" pitchFamily="2" charset="2"/>
              <a:buChar char="v"/>
            </a:pPr>
            <a:r>
              <a:rPr lang="es-BO" sz="2400" dirty="0"/>
              <a:t>La presión osmótica</a:t>
            </a:r>
          </a:p>
          <a:p>
            <a:r>
              <a:rPr lang="es-ES" dirty="0"/>
              <a:t>𝜋 = 𝐶</a:t>
            </a:r>
            <a:r>
              <a:rPr lang="es-ES" baseline="-25000" dirty="0"/>
              <a:t>𝑀</a:t>
            </a:r>
            <a:r>
              <a:rPr lang="es-ES" dirty="0"/>
              <a:t>  ∗ 𝑅 ∗ 𝑇</a:t>
            </a:r>
            <a:endParaRPr lang="es-BO" dirty="0"/>
          </a:p>
          <a:p>
            <a:pPr algn="just"/>
            <a:endParaRPr lang="es-BO" sz="2400" dirty="0"/>
          </a:p>
          <a:p>
            <a:pPr marL="285750" indent="-285750" algn="just">
              <a:buFont typeface="Wingdings" panose="05000000000000000000" pitchFamily="2" charset="2"/>
              <a:buChar char="v"/>
            </a:pPr>
            <a:endParaRPr lang="es-BO" sz="3200" dirty="0"/>
          </a:p>
        </p:txBody>
      </p:sp>
      <p:pic>
        <p:nvPicPr>
          <p:cNvPr id="13" name="Imagen 12" descr="Imagen que contiene botella, tabla, alimentos, sostener&#10;&#10;Descripción generada automáticamente">
            <a:extLst>
              <a:ext uri="{FF2B5EF4-FFF2-40B4-BE49-F238E27FC236}">
                <a16:creationId xmlns="" xmlns:a16="http://schemas.microsoft.com/office/drawing/2014/main" id="{AFF11257-A9E7-4A43-868C-7F7BA5977E05}"/>
              </a:ext>
            </a:extLst>
          </p:cNvPr>
          <p:cNvPicPr>
            <a:picLocks noChangeAspect="1"/>
          </p:cNvPicPr>
          <p:nvPr/>
        </p:nvPicPr>
        <p:blipFill rotWithShape="1">
          <a:blip r:embed="rId7"/>
          <a:srcRect l="6376" t="24875" r="47218"/>
          <a:stretch/>
        </p:blipFill>
        <p:spPr>
          <a:xfrm>
            <a:off x="9101412" y="2071217"/>
            <a:ext cx="2342024" cy="3427537"/>
          </a:xfrm>
          <a:prstGeom prst="rect">
            <a:avLst/>
          </a:prstGeom>
          <a:ln>
            <a:noFill/>
          </a:ln>
          <a:effectLst>
            <a:softEdge rad="112500"/>
          </a:effectLst>
        </p:spPr>
      </p:pic>
    </p:spTree>
    <p:extLst>
      <p:ext uri="{BB962C8B-B14F-4D97-AF65-F5344CB8AC3E}">
        <p14:creationId xmlns:p14="http://schemas.microsoft.com/office/powerpoint/2010/main" val="1663470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 xmlns:a16="http://schemas.microsoft.com/office/drawing/2014/main" id="{0F73B38D-9850-4133-A82B-B7F6EBBC19EA}"/>
              </a:ext>
            </a:extLst>
          </p:cNvPr>
          <p:cNvPicPr>
            <a:picLocks noChangeAspect="1"/>
          </p:cNvPicPr>
          <p:nvPr/>
        </p:nvPicPr>
        <p:blipFill rotWithShape="1">
          <a:blip r:embed="rId2"/>
          <a:srcRect l="61032" t="17078" r="18624" b="35934"/>
          <a:stretch/>
        </p:blipFill>
        <p:spPr>
          <a:xfrm>
            <a:off x="8769587" y="2677078"/>
            <a:ext cx="2480360" cy="3220800"/>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1" name="Rectángulo: esquinas redondeadas 17">
            <a:extLst>
              <a:ext uri="{FF2B5EF4-FFF2-40B4-BE49-F238E27FC236}">
                <a16:creationId xmlns="" xmlns:a16="http://schemas.microsoft.com/office/drawing/2014/main" id="{40C37470-4C56-4ED0-8374-FE7DB31147B2}"/>
              </a:ext>
            </a:extLst>
          </p:cNvPr>
          <p:cNvSpPr/>
          <p:nvPr/>
        </p:nvSpPr>
        <p:spPr>
          <a:xfrm>
            <a:off x="1232637" y="2295930"/>
            <a:ext cx="7307001" cy="14285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dirty="0"/>
          </a:p>
          <a:p>
            <a:pPr algn="just"/>
            <a:endParaRPr lang="es-BO" sz="2400" dirty="0"/>
          </a:p>
          <a:p>
            <a:pPr algn="just"/>
            <a:endParaRPr lang="es-BO" sz="2400" dirty="0"/>
          </a:p>
          <a:p>
            <a:pPr algn="just"/>
            <a:endParaRPr lang="es-BO" sz="2400" dirty="0"/>
          </a:p>
          <a:p>
            <a:pPr algn="just"/>
            <a:endParaRPr lang="es-BO" sz="2400" dirty="0"/>
          </a:p>
          <a:p>
            <a:pPr algn="just"/>
            <a:endParaRPr lang="es-BO" sz="2400" dirty="0"/>
          </a:p>
          <a:p>
            <a:pPr algn="just"/>
            <a:endParaRPr lang="es-BO" sz="2400" dirty="0"/>
          </a:p>
          <a:p>
            <a:pPr algn="just"/>
            <a:r>
              <a:rPr lang="es-BO" sz="2400" dirty="0"/>
              <a:t>Es la presión ejercida por un vapor sobre su estado líquido cuando ambos están en equilibrio dinámico</a:t>
            </a:r>
          </a:p>
          <a:p>
            <a:pPr algn="just"/>
            <a:endParaRPr lang="es-BO" sz="3200" dirty="0"/>
          </a:p>
          <a:p>
            <a:pPr algn="just"/>
            <a:endParaRPr lang="es-BO" sz="3200" dirty="0"/>
          </a:p>
          <a:p>
            <a:pPr marL="285750" indent="-285750" algn="just">
              <a:buFont typeface="Wingdings" panose="05000000000000000000" pitchFamily="2" charset="2"/>
              <a:buChar char="v"/>
            </a:pPr>
            <a:endParaRPr lang="es-BO" sz="3200" dirty="0"/>
          </a:p>
          <a:p>
            <a:pPr marL="285750" indent="-285750" algn="just">
              <a:buFont typeface="Wingdings" panose="05000000000000000000" pitchFamily="2" charset="2"/>
              <a:buChar char="v"/>
            </a:pPr>
            <a:endParaRPr lang="es-BO" sz="3200" dirty="0"/>
          </a:p>
          <a:p>
            <a:pPr marL="285750" indent="-285750" algn="just">
              <a:buFont typeface="Wingdings" panose="05000000000000000000" pitchFamily="2" charset="2"/>
              <a:buChar char="v"/>
            </a:pPr>
            <a:endParaRPr lang="es-BO" sz="3200" dirty="0"/>
          </a:p>
        </p:txBody>
      </p:sp>
      <p:sp>
        <p:nvSpPr>
          <p:cNvPr id="12" name="Rectángulo: esquinas redondeadas 23">
            <a:extLst>
              <a:ext uri="{FF2B5EF4-FFF2-40B4-BE49-F238E27FC236}">
                <a16:creationId xmlns="" xmlns:a16="http://schemas.microsoft.com/office/drawing/2014/main" id="{1DBE4388-5224-4B65-81E6-9089E4929C01}"/>
              </a:ext>
            </a:extLst>
          </p:cNvPr>
          <p:cNvSpPr/>
          <p:nvPr/>
        </p:nvSpPr>
        <p:spPr>
          <a:xfrm>
            <a:off x="1265107" y="3877719"/>
            <a:ext cx="7307001" cy="14285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dirty="0"/>
          </a:p>
          <a:p>
            <a:pPr algn="just"/>
            <a:endParaRPr lang="es-BO" sz="2400" dirty="0"/>
          </a:p>
          <a:p>
            <a:pPr algn="just"/>
            <a:endParaRPr lang="es-BO" sz="2400" dirty="0"/>
          </a:p>
          <a:p>
            <a:pPr algn="just"/>
            <a:endParaRPr lang="es-BO" sz="2400" dirty="0"/>
          </a:p>
          <a:p>
            <a:pPr algn="just"/>
            <a:endParaRPr lang="es-BO" sz="2400" dirty="0"/>
          </a:p>
          <a:p>
            <a:pPr algn="just"/>
            <a:endParaRPr lang="es-BO" sz="2400" dirty="0"/>
          </a:p>
          <a:p>
            <a:pPr algn="just"/>
            <a:r>
              <a:rPr lang="es-BO" sz="2400" dirty="0"/>
              <a:t>La presión de vapor aumenta a medida que aumenta la temperatura.</a:t>
            </a:r>
          </a:p>
          <a:p>
            <a:pPr algn="just"/>
            <a:endParaRPr lang="es-BO" sz="3200" dirty="0"/>
          </a:p>
          <a:p>
            <a:pPr marL="285750" indent="-285750" algn="just">
              <a:buFont typeface="Wingdings" panose="05000000000000000000" pitchFamily="2" charset="2"/>
              <a:buChar char="v"/>
            </a:pPr>
            <a:endParaRPr lang="es-BO" sz="3200" dirty="0"/>
          </a:p>
          <a:p>
            <a:pPr algn="just"/>
            <a:endParaRPr lang="es-BO" sz="3200" dirty="0"/>
          </a:p>
          <a:p>
            <a:pPr marL="285750" indent="-285750" algn="just">
              <a:buFont typeface="Wingdings" panose="05000000000000000000" pitchFamily="2" charset="2"/>
              <a:buChar char="v"/>
            </a:pPr>
            <a:endParaRPr lang="es-BO" sz="3200" dirty="0"/>
          </a:p>
        </p:txBody>
      </p:sp>
      <p:sp>
        <p:nvSpPr>
          <p:cNvPr id="13" name="Rectángulo: esquinas redondeadas 25">
            <a:extLst>
              <a:ext uri="{FF2B5EF4-FFF2-40B4-BE49-F238E27FC236}">
                <a16:creationId xmlns="" xmlns:a16="http://schemas.microsoft.com/office/drawing/2014/main" id="{26CDF4C4-15C1-44B6-8635-2FAA988B691D}"/>
              </a:ext>
            </a:extLst>
          </p:cNvPr>
          <p:cNvSpPr/>
          <p:nvPr/>
        </p:nvSpPr>
        <p:spPr>
          <a:xfrm>
            <a:off x="1276988" y="5537637"/>
            <a:ext cx="7307001" cy="108354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dirty="0"/>
          </a:p>
          <a:p>
            <a:pPr algn="just"/>
            <a:endParaRPr lang="es-BO" sz="2400" dirty="0"/>
          </a:p>
          <a:p>
            <a:pPr algn="just"/>
            <a:endParaRPr lang="es-BO" sz="2400" dirty="0"/>
          </a:p>
          <a:p>
            <a:pPr algn="just"/>
            <a:endParaRPr lang="es-BO" sz="2400" dirty="0"/>
          </a:p>
          <a:p>
            <a:pPr algn="just"/>
            <a:endParaRPr lang="es-BO" sz="3200" dirty="0"/>
          </a:p>
          <a:p>
            <a:pPr algn="just"/>
            <a:r>
              <a:rPr lang="es-BO" sz="2400" dirty="0"/>
              <a:t>Líquidos diferentes a la misma temperatura tienen diferentes presiones de vapor</a:t>
            </a:r>
          </a:p>
          <a:p>
            <a:pPr algn="just"/>
            <a:endParaRPr lang="es-BO" sz="3200" dirty="0"/>
          </a:p>
          <a:p>
            <a:pPr marL="285750" indent="-285750" algn="just">
              <a:buFont typeface="Wingdings" panose="05000000000000000000" pitchFamily="2" charset="2"/>
              <a:buChar char="v"/>
            </a:pPr>
            <a:endParaRPr lang="es-BO" sz="3200" dirty="0"/>
          </a:p>
          <a:p>
            <a:pPr marL="285750" indent="-285750" algn="just">
              <a:buFont typeface="Wingdings" panose="05000000000000000000" pitchFamily="2" charset="2"/>
              <a:buChar char="v"/>
            </a:pPr>
            <a:endParaRPr lang="es-BO" sz="3200" dirty="0"/>
          </a:p>
          <a:p>
            <a:pPr marL="285750" indent="-285750" algn="just">
              <a:buFont typeface="Wingdings" panose="05000000000000000000" pitchFamily="2" charset="2"/>
              <a:buChar char="v"/>
            </a:pPr>
            <a:endParaRPr lang="es-BO" sz="3200" dirty="0"/>
          </a:p>
        </p:txBody>
      </p:sp>
      <p:sp>
        <p:nvSpPr>
          <p:cNvPr id="3" name="Rectángulo 2"/>
          <p:cNvSpPr/>
          <p:nvPr/>
        </p:nvSpPr>
        <p:spPr>
          <a:xfrm>
            <a:off x="3048000" y="2828836"/>
            <a:ext cx="6096000" cy="1200329"/>
          </a:xfrm>
          <a:prstGeom prst="rect">
            <a:avLst/>
          </a:prstGeom>
        </p:spPr>
        <p:txBody>
          <a:bodyPr>
            <a:spAutoFit/>
          </a:bodyPr>
          <a:lstStyle/>
          <a:p>
            <a:pPr algn="just"/>
            <a:endParaRPr lang="es-BO" dirty="0"/>
          </a:p>
          <a:p>
            <a:pPr algn="just"/>
            <a:endParaRPr lang="es-BO" dirty="0"/>
          </a:p>
          <a:p>
            <a:pPr algn="just"/>
            <a:endParaRPr lang="es-BO" dirty="0"/>
          </a:p>
          <a:p>
            <a:pPr algn="just"/>
            <a:endParaRPr lang="es-BO" dirty="0"/>
          </a:p>
        </p:txBody>
      </p:sp>
      <p:sp>
        <p:nvSpPr>
          <p:cNvPr id="17" name="Rectángulo 16"/>
          <p:cNvSpPr/>
          <p:nvPr/>
        </p:nvSpPr>
        <p:spPr>
          <a:xfrm>
            <a:off x="1824640" y="666131"/>
            <a:ext cx="8542723" cy="1446550"/>
          </a:xfrm>
          <a:prstGeom prst="rect">
            <a:avLst/>
          </a:prstGeom>
          <a:noFill/>
        </p:spPr>
        <p:txBody>
          <a:bodyPr wrap="none" lIns="91440" tIns="45720" rIns="91440" bIns="45720">
            <a:spAutoFit/>
          </a:bodyPr>
          <a:lstStyle/>
          <a:p>
            <a:pPr algn="ctr"/>
            <a:r>
              <a:rPr lang="es-ES" sz="4400" b="0" cap="none" spc="0" dirty="0" smtClean="0">
                <a:ln w="0"/>
                <a:solidFill>
                  <a:schemeClr val="tx1"/>
                </a:solidFill>
                <a:effectLst>
                  <a:outerShdw blurRad="38100" dist="19050" dir="2700000" algn="tl" rotWithShape="0">
                    <a:schemeClr val="dk1">
                      <a:alpha val="40000"/>
                    </a:schemeClr>
                  </a:outerShdw>
                </a:effectLst>
              </a:rPr>
              <a:t>DESCENSO DE LA PRESION DE </a:t>
            </a:r>
          </a:p>
          <a:p>
            <a:pPr algn="ctr"/>
            <a:r>
              <a:rPr lang="es-ES" sz="4400" dirty="0" smtClean="0">
                <a:ln w="0"/>
                <a:effectLst>
                  <a:outerShdw blurRad="38100" dist="19050" dir="2700000" algn="tl" rotWithShape="0">
                    <a:schemeClr val="dk1">
                      <a:alpha val="40000"/>
                    </a:schemeClr>
                  </a:outerShdw>
                </a:effectLst>
              </a:rPr>
              <a:t>VAPOR DEL SOLVENTE</a:t>
            </a:r>
            <a:endParaRPr lang="es-ES" sz="4400" b="0"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6811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0" name="Rectángulo: esquinas redondeadas 17">
            <a:extLst>
              <a:ext uri="{FF2B5EF4-FFF2-40B4-BE49-F238E27FC236}">
                <a16:creationId xmlns="" xmlns:a16="http://schemas.microsoft.com/office/drawing/2014/main" id="{40C37470-4C56-4ED0-8374-FE7DB31147B2}"/>
              </a:ext>
            </a:extLst>
          </p:cNvPr>
          <p:cNvSpPr/>
          <p:nvPr/>
        </p:nvSpPr>
        <p:spPr>
          <a:xfrm>
            <a:off x="893074" y="2362257"/>
            <a:ext cx="6703445" cy="353562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000" dirty="0"/>
          </a:p>
          <a:p>
            <a:pPr algn="just"/>
            <a:endParaRPr lang="es-BO" sz="2800" dirty="0"/>
          </a:p>
          <a:p>
            <a:pPr algn="just"/>
            <a:endParaRPr lang="es-BO" sz="2800" dirty="0"/>
          </a:p>
          <a:p>
            <a:pPr algn="just"/>
            <a:endParaRPr lang="es-BO" sz="2800" dirty="0"/>
          </a:p>
          <a:p>
            <a:pPr algn="just"/>
            <a:endParaRPr lang="es-BO" sz="2800" dirty="0"/>
          </a:p>
          <a:p>
            <a:pPr algn="just"/>
            <a:endParaRPr lang="es-BO" sz="2800" dirty="0"/>
          </a:p>
          <a:p>
            <a:pPr algn="just"/>
            <a:r>
              <a:rPr lang="es-BO" sz="2000" dirty="0"/>
              <a:t>Ley de </a:t>
            </a:r>
            <a:r>
              <a:rPr lang="es-BO" sz="2000" dirty="0" err="1" smtClean="0"/>
              <a:t>Raoult</a:t>
            </a:r>
            <a:r>
              <a:rPr lang="es-BO" sz="2000" dirty="0" smtClean="0"/>
              <a:t> </a:t>
            </a:r>
            <a:r>
              <a:rPr lang="es-BO" sz="2000" dirty="0"/>
              <a:t>: “A una temperatura constante, el descenso de la presión de vapor es proporcional a la concentración de soluto presente en la disolución”</a:t>
            </a:r>
          </a:p>
          <a:p>
            <a:pPr algn="just"/>
            <a:endParaRPr lang="es-BO" sz="2000" dirty="0"/>
          </a:p>
          <a:p>
            <a:pPr algn="just"/>
            <a:r>
              <a:rPr lang="es-BO" sz="2000" dirty="0"/>
              <a:t>A una determinada temperatura siempre la presión de vapor del solvente (P) en una solución, es menor que la presión de vapor del solvente puro (</a:t>
            </a:r>
            <a:r>
              <a:rPr lang="es-BO" sz="2000" dirty="0" err="1"/>
              <a:t>P°</a:t>
            </a:r>
            <a:r>
              <a:rPr lang="es-BO" sz="2000" dirty="0"/>
              <a:t>) y esta disminución es directamente proporcional a la fracción molar del solvente (X1). Este comportamiento se conoce como LEY DE RAOULT, en que:</a:t>
            </a:r>
          </a:p>
          <a:p>
            <a:pPr algn="just"/>
            <a:endParaRPr lang="es-BO" sz="3600" dirty="0"/>
          </a:p>
          <a:p>
            <a:pPr marL="285750" indent="-285750" algn="just">
              <a:buFont typeface="Wingdings" panose="05000000000000000000" pitchFamily="2" charset="2"/>
              <a:buChar char="v"/>
            </a:pPr>
            <a:endParaRPr lang="es-BO" sz="3600" dirty="0"/>
          </a:p>
          <a:p>
            <a:pPr algn="just"/>
            <a:endParaRPr lang="es-BO" sz="3600" dirty="0"/>
          </a:p>
          <a:p>
            <a:pPr algn="just"/>
            <a:endParaRPr lang="es-BO" sz="3600" dirty="0"/>
          </a:p>
        </p:txBody>
      </p:sp>
      <p:pic>
        <p:nvPicPr>
          <p:cNvPr id="11" name="Imagen 10">
            <a:extLst>
              <a:ext uri="{FF2B5EF4-FFF2-40B4-BE49-F238E27FC236}">
                <a16:creationId xmlns="" xmlns:a16="http://schemas.microsoft.com/office/drawing/2014/main" id="{851AC00E-D2D3-4349-8ECA-5A6003DA1469}"/>
              </a:ext>
            </a:extLst>
          </p:cNvPr>
          <p:cNvPicPr>
            <a:picLocks noChangeAspect="1"/>
          </p:cNvPicPr>
          <p:nvPr/>
        </p:nvPicPr>
        <p:blipFill rotWithShape="1">
          <a:blip r:embed="rId6"/>
          <a:srcRect l="46903" t="41240" r="15099" b="18922"/>
          <a:stretch/>
        </p:blipFill>
        <p:spPr>
          <a:xfrm>
            <a:off x="7596519" y="2655324"/>
            <a:ext cx="3913644" cy="2306833"/>
          </a:xfrm>
          <a:prstGeom prst="rect">
            <a:avLst/>
          </a:prstGeom>
          <a:ln>
            <a:noFill/>
          </a:ln>
          <a:effectLst>
            <a:softEdge rad="112500"/>
          </a:effectLst>
        </p:spPr>
      </p:pic>
      <p:sp>
        <p:nvSpPr>
          <p:cNvPr id="12" name="Rectángulo 11">
            <a:extLst>
              <a:ext uri="{FF2B5EF4-FFF2-40B4-BE49-F238E27FC236}">
                <a16:creationId xmlns="" xmlns:a16="http://schemas.microsoft.com/office/drawing/2014/main" id="{0C26405E-F44E-47CD-A28A-13CA26F09AFD}"/>
              </a:ext>
            </a:extLst>
          </p:cNvPr>
          <p:cNvSpPr/>
          <p:nvPr/>
        </p:nvSpPr>
        <p:spPr>
          <a:xfrm>
            <a:off x="3554622" y="5959238"/>
            <a:ext cx="2542684" cy="646331"/>
          </a:xfrm>
          <a:prstGeom prst="rect">
            <a:avLst/>
          </a:prstGeom>
          <a:solidFill>
            <a:schemeClr val="accent5">
              <a:lumMod val="75000"/>
            </a:schemeClr>
          </a:solidFill>
        </p:spPr>
        <p:txBody>
          <a:bodyPr wrap="none">
            <a:spAutoFit/>
          </a:bodyPr>
          <a:lstStyle/>
          <a:p>
            <a:r>
              <a:rPr lang="es-ES" sz="3600" b="1" dirty="0"/>
              <a:t>𝑃  = 𝑋</a:t>
            </a:r>
            <a:r>
              <a:rPr lang="es-ES" sz="3600" b="1" baseline="-25000" dirty="0"/>
              <a:t>1</a:t>
            </a:r>
            <a:r>
              <a:rPr lang="es-ES" sz="3600" b="1" dirty="0"/>
              <a:t> ∗ 𝑃</a:t>
            </a:r>
            <a:r>
              <a:rPr lang="es-ES" sz="3600" b="1" baseline="30000" dirty="0"/>
              <a:t>𝑂</a:t>
            </a:r>
            <a:endParaRPr lang="es-BO" sz="3600" b="1" dirty="0"/>
          </a:p>
        </p:txBody>
      </p:sp>
      <p:sp>
        <p:nvSpPr>
          <p:cNvPr id="13" name="Rectángulo 12"/>
          <p:cNvSpPr/>
          <p:nvPr/>
        </p:nvSpPr>
        <p:spPr>
          <a:xfrm>
            <a:off x="1824640" y="666131"/>
            <a:ext cx="8542723" cy="1446550"/>
          </a:xfrm>
          <a:prstGeom prst="rect">
            <a:avLst/>
          </a:prstGeom>
          <a:noFill/>
        </p:spPr>
        <p:txBody>
          <a:bodyPr wrap="none" lIns="91440" tIns="45720" rIns="91440" bIns="45720">
            <a:spAutoFit/>
          </a:bodyPr>
          <a:lstStyle/>
          <a:p>
            <a:pPr algn="ctr"/>
            <a:r>
              <a:rPr lang="es-ES" sz="4400" b="0" cap="none" spc="0" dirty="0" smtClean="0">
                <a:ln w="0"/>
                <a:solidFill>
                  <a:schemeClr val="tx1"/>
                </a:solidFill>
                <a:effectLst>
                  <a:outerShdw blurRad="38100" dist="19050" dir="2700000" algn="tl" rotWithShape="0">
                    <a:schemeClr val="dk1">
                      <a:alpha val="40000"/>
                    </a:schemeClr>
                  </a:outerShdw>
                </a:effectLst>
              </a:rPr>
              <a:t>DESCENSO DE LA PRESION DE </a:t>
            </a:r>
          </a:p>
          <a:p>
            <a:pPr algn="ctr"/>
            <a:r>
              <a:rPr lang="es-ES" sz="4400" dirty="0" smtClean="0">
                <a:ln w="0"/>
                <a:effectLst>
                  <a:outerShdw blurRad="38100" dist="19050" dir="2700000" algn="tl" rotWithShape="0">
                    <a:schemeClr val="dk1">
                      <a:alpha val="40000"/>
                    </a:schemeClr>
                  </a:outerShdw>
                </a:effectLst>
              </a:rPr>
              <a:t>VAPOR DEL SOLVENTE</a:t>
            </a:r>
            <a:endParaRPr lang="es-ES" sz="4400" b="0"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625302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763</TotalTime>
  <Words>515</Words>
  <Application>Microsoft Office PowerPoint</Application>
  <PresentationFormat>Panorámica</PresentationFormat>
  <Paragraphs>164</Paragraphs>
  <Slides>17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Algerian</vt:lpstr>
      <vt:lpstr>Arial</vt:lpstr>
      <vt:lpstr>Cambria Math</vt:lpstr>
      <vt:lpstr>Garamond</vt:lpstr>
      <vt:lpstr>Times New Roman</vt:lpstr>
      <vt:lpstr>Wingdings</vt:lpstr>
      <vt:lpstr>Orgánico</vt:lpstr>
      <vt:lpstr>                   PROPIEDADES                COLIGATIVAS     </vt:lpstr>
      <vt:lpstr>Presentación de PowerPoint</vt:lpstr>
      <vt:lpstr>PROPIEDADES COLIGATIVAS</vt:lpstr>
      <vt:lpstr>¿QUE SON LAS PROPIEDADES COLIGATIVAS?</vt:lpstr>
      <vt:lpstr>PROPIEDADES COLIGATIVAS</vt:lpstr>
      <vt:lpstr>PROPIEDADES COLIGATIVAS</vt:lpstr>
      <vt:lpstr>FORMULAS PROPIEDADES COLIGATIVAS</vt:lpstr>
      <vt:lpstr>Presentación de PowerPoint</vt:lpstr>
      <vt:lpstr>Presentación de PowerPoint</vt:lpstr>
      <vt:lpstr>Presentación de PowerPoint</vt:lpstr>
      <vt:lpstr>Presentación de PowerPoint</vt:lpstr>
      <vt:lpstr>AUNMENTO DEL PUNTO DE EBULLICIÓN</vt:lpstr>
      <vt:lpstr>AUNMENTO DEL PUNTO DE EBULLICIÓN</vt:lpstr>
      <vt:lpstr>Presentación de PowerPoint</vt:lpstr>
      <vt:lpstr>Determinación de la constante ebulloscópica (Ascenso del punto de ebullición): - Con los datos experimentales, completar la siguiente tabla: (tb°=94°C) </vt:lpstr>
      <vt:lpstr>Presentación de PowerPoint</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PROPIEDADES COLIGATIVAS     ING: MARLEN VERONICA PEREZ SOLIZ</dc:title>
  <dc:creator>marlen veronica perez soliz</dc:creator>
  <cp:lastModifiedBy>Toshiba</cp:lastModifiedBy>
  <cp:revision>16</cp:revision>
  <dcterms:created xsi:type="dcterms:W3CDTF">2020-03-31T15:25:38Z</dcterms:created>
  <dcterms:modified xsi:type="dcterms:W3CDTF">2020-07-16T22:23:12Z</dcterms:modified>
</cp:coreProperties>
</file>